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
  </p:notesMasterIdLst>
  <p:handoutMasterIdLst>
    <p:handoutMasterId r:id="rId7"/>
  </p:handoutMasterIdLst>
  <p:sldIdLst>
    <p:sldId id="424" r:id="rId2"/>
    <p:sldId id="518" r:id="rId3"/>
    <p:sldId id="519" r:id="rId4"/>
    <p:sldId id="533" r:id="rId5"/>
  </p:sldIdLst>
  <p:sldSz cx="9144000" cy="6858000" type="screen4x3"/>
  <p:notesSz cx="6934200" cy="9232900"/>
  <p:defaultTextStyle>
    <a:defPPr>
      <a:defRPr lang="en-US"/>
    </a:defPPr>
    <a:lvl1pPr algn="l" rtl="0" fontAlgn="base">
      <a:spcBef>
        <a:spcPct val="0"/>
      </a:spcBef>
      <a:spcAft>
        <a:spcPct val="0"/>
      </a:spcAft>
      <a:defRPr sz="1400" kern="1200">
        <a:solidFill>
          <a:schemeClr val="tx1"/>
        </a:solidFill>
        <a:latin typeface="Comic Sans MS" pitchFamily="66" charset="0"/>
        <a:ea typeface="+mn-ea"/>
        <a:cs typeface="+mn-cs"/>
      </a:defRPr>
    </a:lvl1pPr>
    <a:lvl2pPr marL="457200" algn="l" rtl="0" fontAlgn="base">
      <a:spcBef>
        <a:spcPct val="0"/>
      </a:spcBef>
      <a:spcAft>
        <a:spcPct val="0"/>
      </a:spcAft>
      <a:defRPr sz="1400" kern="1200">
        <a:solidFill>
          <a:schemeClr val="tx1"/>
        </a:solidFill>
        <a:latin typeface="Comic Sans MS" pitchFamily="66" charset="0"/>
        <a:ea typeface="+mn-ea"/>
        <a:cs typeface="+mn-cs"/>
      </a:defRPr>
    </a:lvl2pPr>
    <a:lvl3pPr marL="914400" algn="l" rtl="0" fontAlgn="base">
      <a:spcBef>
        <a:spcPct val="0"/>
      </a:spcBef>
      <a:spcAft>
        <a:spcPct val="0"/>
      </a:spcAft>
      <a:defRPr sz="1400" kern="1200">
        <a:solidFill>
          <a:schemeClr val="tx1"/>
        </a:solidFill>
        <a:latin typeface="Comic Sans MS" pitchFamily="66" charset="0"/>
        <a:ea typeface="+mn-ea"/>
        <a:cs typeface="+mn-cs"/>
      </a:defRPr>
    </a:lvl3pPr>
    <a:lvl4pPr marL="1371600" algn="l" rtl="0" fontAlgn="base">
      <a:spcBef>
        <a:spcPct val="0"/>
      </a:spcBef>
      <a:spcAft>
        <a:spcPct val="0"/>
      </a:spcAft>
      <a:defRPr sz="1400" kern="1200">
        <a:solidFill>
          <a:schemeClr val="tx1"/>
        </a:solidFill>
        <a:latin typeface="Comic Sans MS" pitchFamily="66" charset="0"/>
        <a:ea typeface="+mn-ea"/>
        <a:cs typeface="+mn-cs"/>
      </a:defRPr>
    </a:lvl4pPr>
    <a:lvl5pPr marL="1828800" algn="l" rtl="0" fontAlgn="base">
      <a:spcBef>
        <a:spcPct val="0"/>
      </a:spcBef>
      <a:spcAft>
        <a:spcPct val="0"/>
      </a:spcAft>
      <a:defRPr sz="1400" kern="1200">
        <a:solidFill>
          <a:schemeClr val="tx1"/>
        </a:solidFill>
        <a:latin typeface="Comic Sans MS" pitchFamily="66" charset="0"/>
        <a:ea typeface="+mn-ea"/>
        <a:cs typeface="+mn-cs"/>
      </a:defRPr>
    </a:lvl5pPr>
    <a:lvl6pPr marL="2286000" algn="l" defTabSz="914400" rtl="0" eaLnBrk="1" latinLnBrk="0" hangingPunct="1">
      <a:defRPr sz="1400" kern="1200">
        <a:solidFill>
          <a:schemeClr val="tx1"/>
        </a:solidFill>
        <a:latin typeface="Comic Sans MS" pitchFamily="66" charset="0"/>
        <a:ea typeface="+mn-ea"/>
        <a:cs typeface="+mn-cs"/>
      </a:defRPr>
    </a:lvl6pPr>
    <a:lvl7pPr marL="2743200" algn="l" defTabSz="914400" rtl="0" eaLnBrk="1" latinLnBrk="0" hangingPunct="1">
      <a:defRPr sz="1400" kern="1200">
        <a:solidFill>
          <a:schemeClr val="tx1"/>
        </a:solidFill>
        <a:latin typeface="Comic Sans MS" pitchFamily="66" charset="0"/>
        <a:ea typeface="+mn-ea"/>
        <a:cs typeface="+mn-cs"/>
      </a:defRPr>
    </a:lvl7pPr>
    <a:lvl8pPr marL="3200400" algn="l" defTabSz="914400" rtl="0" eaLnBrk="1" latinLnBrk="0" hangingPunct="1">
      <a:defRPr sz="1400" kern="1200">
        <a:solidFill>
          <a:schemeClr val="tx1"/>
        </a:solidFill>
        <a:latin typeface="Comic Sans MS" pitchFamily="66" charset="0"/>
        <a:ea typeface="+mn-ea"/>
        <a:cs typeface="+mn-cs"/>
      </a:defRPr>
    </a:lvl8pPr>
    <a:lvl9pPr marL="3657600" algn="l" defTabSz="914400" rtl="0" eaLnBrk="1" latinLnBrk="0" hangingPunct="1">
      <a:defRPr sz="1400" kern="1200">
        <a:solidFill>
          <a:schemeClr val="tx1"/>
        </a:solidFill>
        <a:latin typeface="Comic Sans MS" pitchFamily="66"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C3300"/>
    <a:srgbClr val="FF0000"/>
    <a:srgbClr val="FFFF99"/>
    <a:srgbClr val="FFFFFF"/>
    <a:srgbClr val="FF9933"/>
    <a:srgbClr val="009900"/>
    <a:srgbClr val="E2E4EA"/>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1" autoAdjust="0"/>
    <p:restoredTop sz="61456" autoAdjust="0"/>
  </p:normalViewPr>
  <p:slideViewPr>
    <p:cSldViewPr>
      <p:cViewPr>
        <p:scale>
          <a:sx n="70" d="100"/>
          <a:sy n="70" d="100"/>
        </p:scale>
        <p:origin x="-1380" y="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5" d="100"/>
          <a:sy n="55" d="100"/>
        </p:scale>
        <p:origin x="-2844" y="-102"/>
      </p:cViewPr>
      <p:guideLst>
        <p:guide orient="horz" pos="2908"/>
        <p:guide pos="218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8482" name="Rectangle 2"/>
          <p:cNvSpPr>
            <a:spLocks noGrp="1" noChangeArrowheads="1"/>
          </p:cNvSpPr>
          <p:nvPr>
            <p:ph type="hdr" sz="quarter"/>
          </p:nvPr>
        </p:nvSpPr>
        <p:spPr bwMode="auto">
          <a:xfrm>
            <a:off x="0" y="0"/>
            <a:ext cx="3005138" cy="461963"/>
          </a:xfrm>
          <a:prstGeom prst="rect">
            <a:avLst/>
          </a:prstGeom>
          <a:noFill/>
          <a:ln w="9525">
            <a:noFill/>
            <a:miter lim="800000"/>
            <a:headEnd/>
            <a:tailEnd/>
          </a:ln>
          <a:effectLst/>
        </p:spPr>
        <p:txBody>
          <a:bodyPr vert="horz" wrap="square" lIns="92455" tIns="46227" rIns="92455" bIns="46227" numCol="1" anchor="t" anchorCtr="0" compatLnSpc="1">
            <a:prstTxWarp prst="textNoShape">
              <a:avLst/>
            </a:prstTxWarp>
          </a:bodyPr>
          <a:lstStyle>
            <a:lvl1pPr defTabSz="923925">
              <a:defRPr sz="1200">
                <a:latin typeface="Times New Roman" pitchFamily="18" charset="0"/>
              </a:defRPr>
            </a:lvl1pPr>
          </a:lstStyle>
          <a:p>
            <a:pPr>
              <a:defRPr/>
            </a:pPr>
            <a:endParaRPr lang="en-US"/>
          </a:p>
        </p:txBody>
      </p:sp>
      <p:sp>
        <p:nvSpPr>
          <p:cNvPr id="148483" name="Rectangle 3"/>
          <p:cNvSpPr>
            <a:spLocks noGrp="1" noChangeArrowheads="1"/>
          </p:cNvSpPr>
          <p:nvPr>
            <p:ph type="dt" sz="quarter" idx="1"/>
          </p:nvPr>
        </p:nvSpPr>
        <p:spPr bwMode="auto">
          <a:xfrm>
            <a:off x="3929063" y="0"/>
            <a:ext cx="3005137" cy="461963"/>
          </a:xfrm>
          <a:prstGeom prst="rect">
            <a:avLst/>
          </a:prstGeom>
          <a:noFill/>
          <a:ln w="9525">
            <a:noFill/>
            <a:miter lim="800000"/>
            <a:headEnd/>
            <a:tailEnd/>
          </a:ln>
          <a:effectLst/>
        </p:spPr>
        <p:txBody>
          <a:bodyPr vert="horz" wrap="square" lIns="92455" tIns="46227" rIns="92455" bIns="46227" numCol="1" anchor="t" anchorCtr="0" compatLnSpc="1">
            <a:prstTxWarp prst="textNoShape">
              <a:avLst/>
            </a:prstTxWarp>
          </a:bodyPr>
          <a:lstStyle>
            <a:lvl1pPr algn="r" defTabSz="923925">
              <a:defRPr sz="1200">
                <a:latin typeface="Times New Roman" pitchFamily="18" charset="0"/>
              </a:defRPr>
            </a:lvl1pPr>
          </a:lstStyle>
          <a:p>
            <a:pPr>
              <a:defRPr/>
            </a:pPr>
            <a:endParaRPr lang="en-US"/>
          </a:p>
        </p:txBody>
      </p:sp>
      <p:sp>
        <p:nvSpPr>
          <p:cNvPr id="148484" name="Rectangle 4"/>
          <p:cNvSpPr>
            <a:spLocks noGrp="1" noChangeArrowheads="1"/>
          </p:cNvSpPr>
          <p:nvPr>
            <p:ph type="ftr" sz="quarter" idx="2"/>
          </p:nvPr>
        </p:nvSpPr>
        <p:spPr bwMode="auto">
          <a:xfrm>
            <a:off x="0" y="8770938"/>
            <a:ext cx="3005138" cy="461962"/>
          </a:xfrm>
          <a:prstGeom prst="rect">
            <a:avLst/>
          </a:prstGeom>
          <a:noFill/>
          <a:ln w="9525">
            <a:noFill/>
            <a:miter lim="800000"/>
            <a:headEnd/>
            <a:tailEnd/>
          </a:ln>
          <a:effectLst/>
        </p:spPr>
        <p:txBody>
          <a:bodyPr vert="horz" wrap="square" lIns="92455" tIns="46227" rIns="92455" bIns="46227" numCol="1" anchor="b" anchorCtr="0" compatLnSpc="1">
            <a:prstTxWarp prst="textNoShape">
              <a:avLst/>
            </a:prstTxWarp>
          </a:bodyPr>
          <a:lstStyle>
            <a:lvl1pPr defTabSz="923925">
              <a:defRPr sz="1200">
                <a:latin typeface="Times New Roman" pitchFamily="18" charset="0"/>
              </a:defRPr>
            </a:lvl1pPr>
          </a:lstStyle>
          <a:p>
            <a:pPr>
              <a:defRPr/>
            </a:pPr>
            <a:endParaRPr lang="en-US"/>
          </a:p>
        </p:txBody>
      </p:sp>
      <p:sp>
        <p:nvSpPr>
          <p:cNvPr id="148485" name="Rectangle 5"/>
          <p:cNvSpPr>
            <a:spLocks noGrp="1" noChangeArrowheads="1"/>
          </p:cNvSpPr>
          <p:nvPr>
            <p:ph type="sldNum" sz="quarter" idx="3"/>
          </p:nvPr>
        </p:nvSpPr>
        <p:spPr bwMode="auto">
          <a:xfrm>
            <a:off x="3929063" y="8770938"/>
            <a:ext cx="3005137" cy="461962"/>
          </a:xfrm>
          <a:prstGeom prst="rect">
            <a:avLst/>
          </a:prstGeom>
          <a:noFill/>
          <a:ln w="9525">
            <a:noFill/>
            <a:miter lim="800000"/>
            <a:headEnd/>
            <a:tailEnd/>
          </a:ln>
          <a:effectLst/>
        </p:spPr>
        <p:txBody>
          <a:bodyPr vert="horz" wrap="square" lIns="92455" tIns="46227" rIns="92455" bIns="46227" numCol="1" anchor="b" anchorCtr="0" compatLnSpc="1">
            <a:prstTxWarp prst="textNoShape">
              <a:avLst/>
            </a:prstTxWarp>
          </a:bodyPr>
          <a:lstStyle>
            <a:lvl1pPr algn="r" defTabSz="923925">
              <a:defRPr sz="1200">
                <a:latin typeface="Times New Roman" pitchFamily="18" charset="0"/>
              </a:defRPr>
            </a:lvl1pPr>
          </a:lstStyle>
          <a:p>
            <a:pPr>
              <a:defRPr/>
            </a:pPr>
            <a:fld id="{BEFFF8FA-E3B8-47C6-8CB0-9801E93C4AF8}" type="slidenum">
              <a:rPr lang="en-US"/>
              <a:pPr>
                <a:defRPr/>
              </a:pPr>
              <a:t>‹#›</a:t>
            </a:fld>
            <a:endParaRPr lang="en-US"/>
          </a:p>
        </p:txBody>
      </p:sp>
    </p:spTree>
    <p:extLst>
      <p:ext uri="{BB962C8B-B14F-4D97-AF65-F5344CB8AC3E}">
        <p14:creationId xmlns:p14="http://schemas.microsoft.com/office/powerpoint/2010/main" val="2849836570"/>
      </p:ext>
    </p:extLst>
  </p:cSld>
  <p:clrMap bg1="lt1" tx1="dk1" bg2="lt2" tx2="dk2" accent1="accent1" accent2="accent2" accent3="accent3" accent4="accent4" accent5="accent5" accent6="accent6" hlink="hlink" folHlink="folHlink"/>
</p:handoutMaster>
</file>

<file path=ppt/media/image1.png>
</file>

<file path=ppt/media/image3.png>
</file>

<file path=ppt/media/image4.jpeg>
</file>

<file path=ppt/media/image5.png>
</file>

<file path=ppt/media/image6.jpeg>
</file>

<file path=ppt/media/image7.png>
</file>

<file path=ppt/media/media1.wmv>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3005138" cy="461963"/>
          </a:xfrm>
          <a:prstGeom prst="rect">
            <a:avLst/>
          </a:prstGeom>
          <a:noFill/>
          <a:ln w="9525">
            <a:noFill/>
            <a:miter lim="800000"/>
            <a:headEnd/>
            <a:tailEnd/>
          </a:ln>
          <a:effectLst/>
        </p:spPr>
        <p:txBody>
          <a:bodyPr vert="horz" wrap="square" lIns="92455" tIns="46227" rIns="92455" bIns="46227" numCol="1" anchor="t" anchorCtr="0" compatLnSpc="1">
            <a:prstTxWarp prst="textNoShape">
              <a:avLst/>
            </a:prstTxWarp>
          </a:bodyPr>
          <a:lstStyle>
            <a:lvl1pPr defTabSz="923925">
              <a:defRPr sz="1200">
                <a:latin typeface="Times New Roman" pitchFamily="18" charset="0"/>
              </a:defRPr>
            </a:lvl1pPr>
          </a:lstStyle>
          <a:p>
            <a:pPr>
              <a:defRPr/>
            </a:pPr>
            <a:endParaRPr lang="en-US"/>
          </a:p>
        </p:txBody>
      </p:sp>
      <p:sp>
        <p:nvSpPr>
          <p:cNvPr id="22531" name="Rectangle 3"/>
          <p:cNvSpPr>
            <a:spLocks noGrp="1" noChangeArrowheads="1"/>
          </p:cNvSpPr>
          <p:nvPr>
            <p:ph type="dt" idx="1"/>
          </p:nvPr>
        </p:nvSpPr>
        <p:spPr bwMode="auto">
          <a:xfrm>
            <a:off x="3929063" y="0"/>
            <a:ext cx="3005137" cy="461963"/>
          </a:xfrm>
          <a:prstGeom prst="rect">
            <a:avLst/>
          </a:prstGeom>
          <a:noFill/>
          <a:ln w="9525">
            <a:noFill/>
            <a:miter lim="800000"/>
            <a:headEnd/>
            <a:tailEnd/>
          </a:ln>
          <a:effectLst/>
        </p:spPr>
        <p:txBody>
          <a:bodyPr vert="horz" wrap="square" lIns="92455" tIns="46227" rIns="92455" bIns="46227" numCol="1" anchor="t" anchorCtr="0" compatLnSpc="1">
            <a:prstTxWarp prst="textNoShape">
              <a:avLst/>
            </a:prstTxWarp>
          </a:bodyPr>
          <a:lstStyle>
            <a:lvl1pPr algn="r" defTabSz="923925">
              <a:defRPr sz="1200">
                <a:latin typeface="Times New Roman" pitchFamily="18" charset="0"/>
              </a:defRPr>
            </a:lvl1pPr>
          </a:lstStyle>
          <a:p>
            <a:pPr>
              <a:defRPr/>
            </a:pPr>
            <a:endParaRPr lang="en-US"/>
          </a:p>
        </p:txBody>
      </p:sp>
      <p:sp>
        <p:nvSpPr>
          <p:cNvPr id="11268" name="Rectangle 4"/>
          <p:cNvSpPr>
            <a:spLocks noGrp="1" noRot="1" noChangeAspect="1" noChangeArrowheads="1" noTextEdit="1"/>
          </p:cNvSpPr>
          <p:nvPr>
            <p:ph type="sldImg" idx="2"/>
          </p:nvPr>
        </p:nvSpPr>
        <p:spPr bwMode="auto">
          <a:xfrm>
            <a:off x="1158875" y="692150"/>
            <a:ext cx="4616450" cy="3462338"/>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923925" y="4386263"/>
            <a:ext cx="5086350" cy="4154487"/>
          </a:xfrm>
          <a:prstGeom prst="rect">
            <a:avLst/>
          </a:prstGeom>
          <a:noFill/>
          <a:ln w="9525">
            <a:noFill/>
            <a:miter lim="800000"/>
            <a:headEnd/>
            <a:tailEnd/>
          </a:ln>
          <a:effectLst/>
        </p:spPr>
        <p:txBody>
          <a:bodyPr vert="horz" wrap="square" lIns="92455" tIns="46227" rIns="92455" bIns="4622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2534" name="Rectangle 6"/>
          <p:cNvSpPr>
            <a:spLocks noGrp="1" noChangeArrowheads="1"/>
          </p:cNvSpPr>
          <p:nvPr>
            <p:ph type="ftr" sz="quarter" idx="4"/>
          </p:nvPr>
        </p:nvSpPr>
        <p:spPr bwMode="auto">
          <a:xfrm>
            <a:off x="0" y="8770938"/>
            <a:ext cx="3005138" cy="461962"/>
          </a:xfrm>
          <a:prstGeom prst="rect">
            <a:avLst/>
          </a:prstGeom>
          <a:noFill/>
          <a:ln w="9525">
            <a:noFill/>
            <a:miter lim="800000"/>
            <a:headEnd/>
            <a:tailEnd/>
          </a:ln>
          <a:effectLst/>
        </p:spPr>
        <p:txBody>
          <a:bodyPr vert="horz" wrap="square" lIns="92455" tIns="46227" rIns="92455" bIns="46227" numCol="1" anchor="b" anchorCtr="0" compatLnSpc="1">
            <a:prstTxWarp prst="textNoShape">
              <a:avLst/>
            </a:prstTxWarp>
          </a:bodyPr>
          <a:lstStyle>
            <a:lvl1pPr defTabSz="923925">
              <a:defRPr sz="1200">
                <a:latin typeface="Times New Roman" pitchFamily="18" charset="0"/>
              </a:defRPr>
            </a:lvl1pPr>
          </a:lstStyle>
          <a:p>
            <a:pPr>
              <a:defRPr/>
            </a:pPr>
            <a:endParaRPr lang="en-US"/>
          </a:p>
        </p:txBody>
      </p:sp>
      <p:sp>
        <p:nvSpPr>
          <p:cNvPr id="22535" name="Rectangle 7"/>
          <p:cNvSpPr>
            <a:spLocks noGrp="1" noChangeArrowheads="1"/>
          </p:cNvSpPr>
          <p:nvPr>
            <p:ph type="sldNum" sz="quarter" idx="5"/>
          </p:nvPr>
        </p:nvSpPr>
        <p:spPr bwMode="auto">
          <a:xfrm>
            <a:off x="3929063" y="8770938"/>
            <a:ext cx="3005137" cy="461962"/>
          </a:xfrm>
          <a:prstGeom prst="rect">
            <a:avLst/>
          </a:prstGeom>
          <a:noFill/>
          <a:ln w="9525">
            <a:noFill/>
            <a:miter lim="800000"/>
            <a:headEnd/>
            <a:tailEnd/>
          </a:ln>
          <a:effectLst/>
        </p:spPr>
        <p:txBody>
          <a:bodyPr vert="horz" wrap="square" lIns="92455" tIns="46227" rIns="92455" bIns="46227" numCol="1" anchor="b" anchorCtr="0" compatLnSpc="1">
            <a:prstTxWarp prst="textNoShape">
              <a:avLst/>
            </a:prstTxWarp>
          </a:bodyPr>
          <a:lstStyle>
            <a:lvl1pPr algn="r" defTabSz="923925">
              <a:defRPr sz="1200">
                <a:latin typeface="Times New Roman" pitchFamily="18" charset="0"/>
              </a:defRPr>
            </a:lvl1pPr>
          </a:lstStyle>
          <a:p>
            <a:pPr>
              <a:defRPr/>
            </a:pPr>
            <a:fld id="{935BFF6A-1D29-4BB1-8901-8FF87C39B8A4}" type="slidenum">
              <a:rPr lang="en-US"/>
              <a:pPr>
                <a:defRPr/>
              </a:pPr>
              <a:t>‹#›</a:t>
            </a:fld>
            <a:endParaRPr lang="en-US"/>
          </a:p>
        </p:txBody>
      </p:sp>
    </p:spTree>
    <p:extLst>
      <p:ext uri="{BB962C8B-B14F-4D97-AF65-F5344CB8AC3E}">
        <p14:creationId xmlns:p14="http://schemas.microsoft.com/office/powerpoint/2010/main" val="214961933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Everyone.</a:t>
            </a:r>
            <a:r>
              <a:rPr lang="en-US" baseline="0" dirty="0" smtClean="0"/>
              <a:t> I’m Sanjit </a:t>
            </a:r>
            <a:r>
              <a:rPr lang="en-US" baseline="0" dirty="0" err="1" smtClean="0"/>
              <a:t>Seshia</a:t>
            </a:r>
            <a:r>
              <a:rPr lang="en-US" baseline="0" dirty="0" smtClean="0"/>
              <a:t>, I’m a professor at UC Berkeley. At Berkeley, we’re developing technologies to enhance learning in Lab-based MOOCs:</a:t>
            </a:r>
          </a:p>
          <a:p>
            <a:r>
              <a:rPr lang="en-US" baseline="0" dirty="0" smtClean="0"/>
              <a:t>MOOCs that have a physical lab component on campus.</a:t>
            </a:r>
            <a:endParaRPr lang="en-US" dirty="0"/>
          </a:p>
        </p:txBody>
      </p:sp>
      <p:sp>
        <p:nvSpPr>
          <p:cNvPr id="4" name="Slide Number Placeholder 3"/>
          <p:cNvSpPr>
            <a:spLocks noGrp="1"/>
          </p:cNvSpPr>
          <p:nvPr>
            <p:ph type="sldNum" sz="quarter" idx="10"/>
          </p:nvPr>
        </p:nvSpPr>
        <p:spPr/>
        <p:txBody>
          <a:bodyPr/>
          <a:lstStyle/>
          <a:p>
            <a:pPr>
              <a:defRPr/>
            </a:pPr>
            <a:fld id="{935BFF6A-1D29-4BB1-8901-8FF87C39B8A4}" type="slidenum">
              <a:rPr lang="en-US" smtClean="0"/>
              <a:pPr>
                <a:defRPr/>
              </a:pPr>
              <a:t>1</a:t>
            </a:fld>
            <a:endParaRPr lang="en-US"/>
          </a:p>
        </p:txBody>
      </p:sp>
    </p:spTree>
    <p:extLst>
      <p:ext uri="{BB962C8B-B14F-4D97-AF65-F5344CB8AC3E}">
        <p14:creationId xmlns:p14="http://schemas.microsoft.com/office/powerpoint/2010/main" val="3457917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a:t>
            </a:r>
            <a:r>
              <a:rPr lang="en-US" baseline="0" dirty="0" smtClean="0"/>
              <a:t> example of one such course at Berkeley is EECS 149: Introduction to Embedded Systems. In the first 6 weeks, students do the lab assignment that you see depicted in this video, where they program the white robot (programmable version of the Roomba vacuum cleaner) to navigate around obstacles and climb a ramp. Crucially as they design and debug their solutions, they get continuous feedback from excellent </a:t>
            </a:r>
            <a:r>
              <a:rPr lang="en-US" baseline="0" dirty="0" err="1" smtClean="0"/>
              <a:t>TAs.</a:t>
            </a:r>
            <a:r>
              <a:rPr lang="en-US" baseline="0" dirty="0" smtClean="0"/>
              <a:t> So the question is: how can we create online virtual labs with a comparable learning experience?</a:t>
            </a:r>
          </a:p>
          <a:p>
            <a:endParaRPr lang="en-US" dirty="0"/>
          </a:p>
        </p:txBody>
      </p:sp>
      <p:sp>
        <p:nvSpPr>
          <p:cNvPr id="4" name="Slide Number Placeholder 3"/>
          <p:cNvSpPr>
            <a:spLocks noGrp="1"/>
          </p:cNvSpPr>
          <p:nvPr>
            <p:ph type="sldNum" sz="quarter" idx="10"/>
          </p:nvPr>
        </p:nvSpPr>
        <p:spPr/>
        <p:txBody>
          <a:bodyPr/>
          <a:lstStyle/>
          <a:p>
            <a:pPr>
              <a:defRPr/>
            </a:pPr>
            <a:fld id="{935BFF6A-1D29-4BB1-8901-8FF87C39B8A4}" type="slidenum">
              <a:rPr lang="en-US" smtClean="0"/>
              <a:pPr>
                <a:defRPr/>
              </a:pPr>
              <a:t>2</a:t>
            </a:fld>
            <a:endParaRPr lang="en-US"/>
          </a:p>
        </p:txBody>
      </p:sp>
    </p:spTree>
    <p:extLst>
      <p:ext uri="{BB962C8B-B14F-4D97-AF65-F5344CB8AC3E}">
        <p14:creationId xmlns:p14="http://schemas.microsoft.com/office/powerpoint/2010/main" val="2661682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worked</a:t>
            </a:r>
            <a:r>
              <a:rPr lang="en-US" baseline="0" dirty="0" smtClean="0"/>
              <a:t> towards this goal by developing a Virtual Lab Environment, called </a:t>
            </a:r>
            <a:r>
              <a:rPr lang="en-US" baseline="0" dirty="0" err="1" smtClean="0"/>
              <a:t>CyberSim</a:t>
            </a:r>
            <a:r>
              <a:rPr lang="en-US" baseline="0" dirty="0" smtClean="0"/>
              <a:t>, with an automatic grading back-end, called </a:t>
            </a:r>
            <a:r>
              <a:rPr lang="en-US" baseline="0" dirty="0" err="1" smtClean="0"/>
              <a:t>CPSGrader</a:t>
            </a:r>
            <a:r>
              <a:rPr lang="en-US" baseline="0" dirty="0" smtClean="0"/>
              <a:t>. As you see in this video, </a:t>
            </a:r>
            <a:r>
              <a:rPr lang="en-US" baseline="0" dirty="0" err="1" smtClean="0"/>
              <a:t>CyberSim</a:t>
            </a:r>
            <a:r>
              <a:rPr lang="en-US" baseline="0" dirty="0" smtClean="0"/>
              <a:t> shows the student on the RHS a top view of the robot with its sensors and actuators, and on the LHS a visualization of the robot navigating in a virtual environment. This is a complex robotics simulator that includes a detailed model of the physics of the robot and its environment.</a:t>
            </a:r>
            <a:endParaRPr lang="en-US" dirty="0" smtClean="0"/>
          </a:p>
          <a:p>
            <a:r>
              <a:rPr lang="en-US" dirty="0" smtClean="0"/>
              <a:t>The</a:t>
            </a:r>
            <a:r>
              <a:rPr lang="en-US" baseline="0" dirty="0" smtClean="0"/>
              <a:t> same code than runs in the simulator also runs on the real robot. The automatic grading system not only judges if the solution is right or wrong, but also provides customized feedback. This technology is based on an area of Computer Science known as Formal Methods. Goals or faults for the robot are specified in a mathematical notation called Signal Temporal Logic, and the temporal logic testers are automatically synthesized from examples of good and faulty solutions</a:t>
            </a:r>
            <a:r>
              <a:rPr lang="en-US" baseline="0" dirty="0" smtClean="0"/>
              <a:t>. This work has been published in EMSOFT 2014, a top research conference in the area of Embedded / Cyber-Physical Systems.</a:t>
            </a:r>
            <a:endParaRPr lang="en-US" baseline="0" dirty="0" smtClean="0"/>
          </a:p>
          <a:p>
            <a:endParaRPr lang="en-US" dirty="0"/>
          </a:p>
        </p:txBody>
      </p:sp>
      <p:sp>
        <p:nvSpPr>
          <p:cNvPr id="4" name="Slide Number Placeholder 3"/>
          <p:cNvSpPr>
            <a:spLocks noGrp="1"/>
          </p:cNvSpPr>
          <p:nvPr>
            <p:ph type="sldNum" sz="quarter" idx="10"/>
          </p:nvPr>
        </p:nvSpPr>
        <p:spPr/>
        <p:txBody>
          <a:bodyPr/>
          <a:lstStyle/>
          <a:p>
            <a:pPr>
              <a:defRPr/>
            </a:pPr>
            <a:fld id="{935BFF6A-1D29-4BB1-8901-8FF87C39B8A4}" type="slidenum">
              <a:rPr lang="en-US" smtClean="0"/>
              <a:pPr>
                <a:defRPr/>
              </a:pPr>
              <a:t>3</a:t>
            </a:fld>
            <a:endParaRPr lang="en-US"/>
          </a:p>
        </p:txBody>
      </p:sp>
    </p:spTree>
    <p:extLst>
      <p:ext uri="{BB962C8B-B14F-4D97-AF65-F5344CB8AC3E}">
        <p14:creationId xmlns:p14="http://schemas.microsoft.com/office/powerpoint/2010/main" val="20898393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some key statistics</a:t>
            </a:r>
            <a:r>
              <a:rPr lang="en-US" baseline="0" dirty="0" smtClean="0"/>
              <a:t> from an end-of-course survey. 86% of students deemed the auto-grader feedback useful. We had an optional track for students to purchase the actual hardware, and over 90% of those who did said that if their solution passed </a:t>
            </a:r>
            <a:r>
              <a:rPr lang="en-US" baseline="0" dirty="0" err="1" smtClean="0"/>
              <a:t>CPSGrader</a:t>
            </a:r>
            <a:r>
              <a:rPr lang="en-US" baseline="0" dirty="0" smtClean="0"/>
              <a:t> it worked for real. Most of the students spent 5-10 </a:t>
            </a:r>
            <a:r>
              <a:rPr lang="en-US" baseline="0" dirty="0" err="1" smtClean="0"/>
              <a:t>hrs</a:t>
            </a:r>
            <a:r>
              <a:rPr lang="en-US" baseline="0" dirty="0" smtClean="0"/>
              <a:t>/week on lectures and lab, and 4% of the peak enrollment passed the course. </a:t>
            </a:r>
            <a:endParaRPr lang="en-US" baseline="0" dirty="0" smtClean="0"/>
          </a:p>
          <a:p>
            <a:r>
              <a:rPr lang="en-US" baseline="0" dirty="0" smtClean="0"/>
              <a:t>The </a:t>
            </a:r>
            <a:r>
              <a:rPr lang="en-US" baseline="0" dirty="0" smtClean="0"/>
              <a:t>future has a lot of exciting directions. </a:t>
            </a:r>
            <a:r>
              <a:rPr lang="en-US" baseline="0" dirty="0" smtClean="0"/>
              <a:t>We believe our </a:t>
            </a:r>
            <a:r>
              <a:rPr lang="en-US" baseline="0" dirty="0" smtClean="0"/>
              <a:t>auto-grader technology can significantly enhance virtual labs in a range of science and engineering topics. And Formal Methods has a lot to offer Education, </a:t>
            </a:r>
            <a:r>
              <a:rPr lang="en-US" baseline="0" dirty="0" smtClean="0"/>
              <a:t>and could be blended with </a:t>
            </a:r>
            <a:r>
              <a:rPr lang="en-US" baseline="0" dirty="0" smtClean="0"/>
              <a:t>other forms of grading. Our software </a:t>
            </a:r>
            <a:r>
              <a:rPr lang="en-US" baseline="0" smtClean="0"/>
              <a:t>is planned to </a:t>
            </a:r>
            <a:r>
              <a:rPr lang="en-US" baseline="0" dirty="0" smtClean="0"/>
              <a:t>be released open source later this year. Thanks!</a:t>
            </a:r>
            <a:endParaRPr lang="en-US" dirty="0"/>
          </a:p>
        </p:txBody>
      </p:sp>
      <p:sp>
        <p:nvSpPr>
          <p:cNvPr id="4" name="Slide Number Placeholder 3"/>
          <p:cNvSpPr>
            <a:spLocks noGrp="1"/>
          </p:cNvSpPr>
          <p:nvPr>
            <p:ph type="sldNum" sz="quarter" idx="10"/>
          </p:nvPr>
        </p:nvSpPr>
        <p:spPr/>
        <p:txBody>
          <a:bodyPr/>
          <a:lstStyle/>
          <a:p>
            <a:pPr>
              <a:defRPr/>
            </a:pPr>
            <a:fld id="{935BFF6A-1D29-4BB1-8901-8FF87C39B8A4}" type="slidenum">
              <a:rPr lang="en-US" smtClean="0"/>
              <a:pPr>
                <a:defRPr/>
              </a:pPr>
              <a:t>4</a:t>
            </a:fld>
            <a:endParaRPr lang="en-US"/>
          </a:p>
        </p:txBody>
      </p:sp>
    </p:spTree>
    <p:extLst>
      <p:ext uri="{BB962C8B-B14F-4D97-AF65-F5344CB8AC3E}">
        <p14:creationId xmlns:p14="http://schemas.microsoft.com/office/powerpoint/2010/main" val="1295474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4"/>
          <p:cNvSpPr>
            <a:spLocks noChangeArrowheads="1"/>
          </p:cNvSpPr>
          <p:nvPr/>
        </p:nvSpPr>
        <p:spPr bwMode="auto">
          <a:xfrm>
            <a:off x="4762500" y="6629400"/>
            <a:ext cx="4381500" cy="228600"/>
          </a:xfrm>
          <a:prstGeom prst="rect">
            <a:avLst/>
          </a:prstGeom>
          <a:noFill/>
          <a:ln w="9525">
            <a:noFill/>
            <a:miter lim="800000"/>
            <a:headEnd/>
            <a:tailEnd/>
          </a:ln>
          <a:effectLst/>
        </p:spPr>
        <p:txBody>
          <a:bodyPr anchor="b"/>
          <a:lstStyle/>
          <a:p>
            <a:pPr algn="r">
              <a:defRPr/>
            </a:pPr>
            <a:endParaRPr lang="en-US" sz="1200" b="1">
              <a:solidFill>
                <a:schemeClr val="accent2"/>
              </a:solidFill>
              <a:latin typeface="Arial" charset="0"/>
            </a:endParaRPr>
          </a:p>
        </p:txBody>
      </p:sp>
      <p:sp>
        <p:nvSpPr>
          <p:cNvPr id="4098" name="Rectangle 2"/>
          <p:cNvSpPr>
            <a:spLocks noGrp="1" noChangeArrowheads="1"/>
          </p:cNvSpPr>
          <p:nvPr>
            <p:ph type="ctrTitle"/>
          </p:nvPr>
        </p:nvSpPr>
        <p:spPr>
          <a:xfrm>
            <a:off x="228600" y="609600"/>
            <a:ext cx="7772400" cy="1676400"/>
          </a:xfrm>
        </p:spPr>
        <p:txBody>
          <a:bodyPr/>
          <a:lstStyle>
            <a:lvl1pPr>
              <a:defRPr/>
            </a:lvl1pPr>
          </a:lstStyle>
          <a:p>
            <a:r>
              <a:rPr lang="en-US" smtClean="0"/>
              <a:t>Click to edit Master title style</a:t>
            </a:r>
            <a:endParaRPr lang="en-US"/>
          </a:p>
        </p:txBody>
      </p:sp>
      <p:sp>
        <p:nvSpPr>
          <p:cNvPr id="4099" name="Rectangle 3"/>
          <p:cNvSpPr>
            <a:spLocks noGrp="1" noChangeArrowheads="1"/>
          </p:cNvSpPr>
          <p:nvPr>
            <p:ph type="subTitle" idx="1"/>
          </p:nvPr>
        </p:nvSpPr>
        <p:spPr>
          <a:xfrm>
            <a:off x="228600" y="2971800"/>
            <a:ext cx="5257800" cy="1676400"/>
          </a:xfrm>
        </p:spPr>
        <p:txBody>
          <a:bodyPr/>
          <a:lstStyle>
            <a:lvl1pPr marL="0" indent="0">
              <a:buFontTx/>
              <a:buNone/>
              <a:defRPr>
                <a:solidFill>
                  <a:srgbClr val="800000"/>
                </a:solidFill>
              </a:defRPr>
            </a:lvl1pPr>
          </a:lstStyle>
          <a:p>
            <a:r>
              <a:rPr lang="en-US" smtClean="0"/>
              <a:t>Click to edit Master subtitle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2pPr>
              <a:defRPr>
                <a:solidFill>
                  <a:srgbClr val="0000FF"/>
                </a:solidFill>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1"/>
          <p:cNvSpPr>
            <a:spLocks noGrp="1"/>
          </p:cNvSpPr>
          <p:nvPr>
            <p:ph type="dt" sz="half" idx="10"/>
          </p:nvPr>
        </p:nvSpPr>
        <p:spPr/>
        <p:txBody>
          <a:bodyPr/>
          <a:lstStyle>
            <a:lvl1pPr>
              <a:defRPr/>
            </a:lvl1pPr>
          </a:lstStyle>
          <a:p>
            <a:pPr>
              <a:defRPr/>
            </a:pPr>
            <a:endParaRPr lang="en-US"/>
          </a:p>
        </p:txBody>
      </p:sp>
      <p:sp>
        <p:nvSpPr>
          <p:cNvPr id="5" name="Footer Placeholder 2"/>
          <p:cNvSpPr>
            <a:spLocks noGrp="1"/>
          </p:cNvSpPr>
          <p:nvPr>
            <p:ph type="ftr" sz="quarter" idx="11"/>
          </p:nvPr>
        </p:nvSpPr>
        <p:spPr/>
        <p:txBody>
          <a:bodyPr/>
          <a:lstStyle>
            <a:lvl1pPr>
              <a:defRPr/>
            </a:lvl1pPr>
          </a:lstStyle>
          <a:p>
            <a:pPr>
              <a:defRPr/>
            </a:pPr>
            <a:r>
              <a:rPr lang="en-US" dirty="0" smtClean="0"/>
              <a:t>S. A. </a:t>
            </a:r>
            <a:r>
              <a:rPr lang="en-US" dirty="0" err="1" smtClean="0"/>
              <a:t>Seshia</a:t>
            </a:r>
            <a:endParaRPr lang="en-US" dirty="0"/>
          </a:p>
        </p:txBody>
      </p:sp>
      <p:sp>
        <p:nvSpPr>
          <p:cNvPr id="6" name="Slide Number Placeholder 3"/>
          <p:cNvSpPr>
            <a:spLocks noGrp="1"/>
          </p:cNvSpPr>
          <p:nvPr>
            <p:ph type="sldNum" sz="quarter" idx="12"/>
          </p:nvPr>
        </p:nvSpPr>
        <p:spPr/>
        <p:txBody>
          <a:bodyPr/>
          <a:lstStyle>
            <a:lvl1pPr>
              <a:defRPr/>
            </a:lvl1pPr>
          </a:lstStyle>
          <a:p>
            <a:pPr>
              <a:defRPr/>
            </a:pPr>
            <a:fld id="{AE29C677-52A2-40DE-A697-298199680E6A}" type="slidenum">
              <a:rPr lang="en-US"/>
              <a:pPr>
                <a:defRPr/>
              </a:pPr>
              <a:t>‹#›</a:t>
            </a:fld>
            <a:endParaRPr lang="en-US"/>
          </a:p>
        </p:txBody>
      </p:sp>
      <p:cxnSp>
        <p:nvCxnSpPr>
          <p:cNvPr id="8" name="Straight Connector 7"/>
          <p:cNvCxnSpPr/>
          <p:nvPr userDrawn="1"/>
        </p:nvCxnSpPr>
        <p:spPr>
          <a:xfrm>
            <a:off x="0" y="990600"/>
            <a:ext cx="9144000" cy="0"/>
          </a:xfrm>
          <a:prstGeom prst="line">
            <a:avLst/>
          </a:prstGeom>
          <a:ln w="38100">
            <a:no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1"/>
          <p:cNvSpPr>
            <a:spLocks noGrp="1"/>
          </p:cNvSpPr>
          <p:nvPr>
            <p:ph type="dt" sz="half" idx="10"/>
          </p:nvPr>
        </p:nvSpPr>
        <p:spPr/>
        <p:txBody>
          <a:bodyPr/>
          <a:lstStyle>
            <a:lvl1pPr>
              <a:defRPr/>
            </a:lvl1pPr>
          </a:lstStyle>
          <a:p>
            <a:pPr>
              <a:defRPr/>
            </a:pPr>
            <a:endParaRPr lang="en-US"/>
          </a:p>
        </p:txBody>
      </p:sp>
      <p:sp>
        <p:nvSpPr>
          <p:cNvPr id="5" name="Footer Placeholder 2"/>
          <p:cNvSpPr>
            <a:spLocks noGrp="1"/>
          </p:cNvSpPr>
          <p:nvPr>
            <p:ph type="ftr" sz="quarter" idx="11"/>
          </p:nvPr>
        </p:nvSpPr>
        <p:spPr/>
        <p:txBody>
          <a:bodyPr/>
          <a:lstStyle>
            <a:lvl1pPr>
              <a:defRPr/>
            </a:lvl1pPr>
          </a:lstStyle>
          <a:p>
            <a:pPr>
              <a:defRPr/>
            </a:pPr>
            <a:r>
              <a:rPr lang="en-US" dirty="0" smtClean="0"/>
              <a:t>S. A. </a:t>
            </a:r>
            <a:r>
              <a:rPr lang="en-US" dirty="0" err="1" smtClean="0"/>
              <a:t>Seshia</a:t>
            </a:r>
            <a:endParaRPr lang="en-US" dirty="0"/>
          </a:p>
        </p:txBody>
      </p:sp>
      <p:sp>
        <p:nvSpPr>
          <p:cNvPr id="6" name="Slide Number Placeholder 3"/>
          <p:cNvSpPr>
            <a:spLocks noGrp="1"/>
          </p:cNvSpPr>
          <p:nvPr>
            <p:ph type="sldNum" sz="quarter" idx="12"/>
          </p:nvPr>
        </p:nvSpPr>
        <p:spPr/>
        <p:txBody>
          <a:bodyPr/>
          <a:lstStyle>
            <a:lvl1pPr>
              <a:defRPr/>
            </a:lvl1pPr>
          </a:lstStyle>
          <a:p>
            <a:pPr>
              <a:defRPr/>
            </a:pPr>
            <a:fld id="{46A009DF-2F83-4BAA-9472-B1632F5017EE}"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219200"/>
            <a:ext cx="38100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38100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pPr>
              <a:defRPr/>
            </a:pPr>
            <a:endParaRPr lang="en-US" dirty="0"/>
          </a:p>
        </p:txBody>
      </p:sp>
      <p:sp>
        <p:nvSpPr>
          <p:cNvPr id="9" name="Footer Placeholder 8"/>
          <p:cNvSpPr>
            <a:spLocks noGrp="1"/>
          </p:cNvSpPr>
          <p:nvPr>
            <p:ph type="ftr" sz="quarter" idx="11"/>
          </p:nvPr>
        </p:nvSpPr>
        <p:spPr/>
        <p:txBody>
          <a:bodyPr/>
          <a:lstStyle/>
          <a:p>
            <a:pPr>
              <a:defRPr/>
            </a:pPr>
            <a:r>
              <a:rPr lang="en-US" dirty="0" smtClean="0"/>
              <a:t>S. A. </a:t>
            </a:r>
            <a:r>
              <a:rPr lang="en-US" dirty="0" err="1" smtClean="0"/>
              <a:t>Seshia</a:t>
            </a:r>
            <a:endParaRPr lang="en-US" dirty="0"/>
          </a:p>
        </p:txBody>
      </p:sp>
      <p:sp>
        <p:nvSpPr>
          <p:cNvPr id="10" name="Slide Number Placeholder 9"/>
          <p:cNvSpPr>
            <a:spLocks noGrp="1"/>
          </p:cNvSpPr>
          <p:nvPr>
            <p:ph type="sldNum" sz="quarter" idx="12"/>
          </p:nvPr>
        </p:nvSpPr>
        <p:spPr/>
        <p:txBody>
          <a:bodyPr/>
          <a:lstStyle/>
          <a:p>
            <a:pPr>
              <a:defRPr/>
            </a:pPr>
            <a:fld id="{3A9F14EC-3FE1-4241-8EBA-817C7AF17B51}" type="slidenum">
              <a:rPr lang="en-US" smtClean="0"/>
              <a:pPr>
                <a:defRPr/>
              </a:pPr>
              <a:t>‹#›</a:t>
            </a:fld>
            <a:endParaRPr lang="en-US"/>
          </a:p>
        </p:txBody>
      </p:sp>
      <p:cxnSp>
        <p:nvCxnSpPr>
          <p:cNvPr id="12" name="Straight Connector 11"/>
          <p:cNvCxnSpPr/>
          <p:nvPr userDrawn="1"/>
        </p:nvCxnSpPr>
        <p:spPr>
          <a:xfrm>
            <a:off x="0" y="1066800"/>
            <a:ext cx="9144000"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1"/>
          <p:cNvSpPr>
            <a:spLocks noGrp="1"/>
          </p:cNvSpPr>
          <p:nvPr>
            <p:ph type="dt" sz="half" idx="10"/>
          </p:nvPr>
        </p:nvSpPr>
        <p:spPr/>
        <p:txBody>
          <a:bodyPr/>
          <a:lstStyle>
            <a:lvl1pPr>
              <a:defRPr/>
            </a:lvl1pPr>
          </a:lstStyle>
          <a:p>
            <a:pPr>
              <a:defRPr/>
            </a:pPr>
            <a:endParaRPr lang="en-US"/>
          </a:p>
        </p:txBody>
      </p:sp>
      <p:sp>
        <p:nvSpPr>
          <p:cNvPr id="8" name="Footer Placeholder 2"/>
          <p:cNvSpPr>
            <a:spLocks noGrp="1"/>
          </p:cNvSpPr>
          <p:nvPr>
            <p:ph type="ftr" sz="quarter" idx="11"/>
          </p:nvPr>
        </p:nvSpPr>
        <p:spPr/>
        <p:txBody>
          <a:bodyPr/>
          <a:lstStyle>
            <a:lvl1pPr>
              <a:defRPr/>
            </a:lvl1pPr>
          </a:lstStyle>
          <a:p>
            <a:pPr>
              <a:defRPr/>
            </a:pPr>
            <a:r>
              <a:rPr lang="en-US" dirty="0" smtClean="0"/>
              <a:t>S. A. </a:t>
            </a:r>
            <a:r>
              <a:rPr lang="en-US" dirty="0" err="1" smtClean="0"/>
              <a:t>Seshia</a:t>
            </a:r>
            <a:endParaRPr lang="en-US" dirty="0"/>
          </a:p>
        </p:txBody>
      </p:sp>
      <p:sp>
        <p:nvSpPr>
          <p:cNvPr id="9" name="Slide Number Placeholder 3"/>
          <p:cNvSpPr>
            <a:spLocks noGrp="1"/>
          </p:cNvSpPr>
          <p:nvPr>
            <p:ph type="sldNum" sz="quarter" idx="12"/>
          </p:nvPr>
        </p:nvSpPr>
        <p:spPr/>
        <p:txBody>
          <a:bodyPr/>
          <a:lstStyle>
            <a:lvl1pPr>
              <a:defRPr/>
            </a:lvl1pPr>
          </a:lstStyle>
          <a:p>
            <a:pPr>
              <a:defRPr/>
            </a:pPr>
            <a:fld id="{C38A13BF-7EBF-4F75-B31C-2C1A65E760A1}"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dirty="0" smtClean="0"/>
              <a:t>Click to edit Master title style</a:t>
            </a:r>
            <a:endParaRPr lang="en-US" dirty="0"/>
          </a:p>
        </p:txBody>
      </p:sp>
      <p:sp>
        <p:nvSpPr>
          <p:cNvPr id="3" name="Date Placeholder 1"/>
          <p:cNvSpPr>
            <a:spLocks noGrp="1"/>
          </p:cNvSpPr>
          <p:nvPr>
            <p:ph type="dt" sz="half" idx="10"/>
          </p:nvPr>
        </p:nvSpPr>
        <p:spPr/>
        <p:txBody>
          <a:bodyPr/>
          <a:lstStyle>
            <a:lvl1pPr>
              <a:defRPr/>
            </a:lvl1pPr>
          </a:lstStyle>
          <a:p>
            <a:pPr>
              <a:defRPr/>
            </a:pPr>
            <a:endParaRPr lang="en-US"/>
          </a:p>
        </p:txBody>
      </p:sp>
      <p:sp>
        <p:nvSpPr>
          <p:cNvPr id="4" name="Footer Placeholder 2"/>
          <p:cNvSpPr>
            <a:spLocks noGrp="1"/>
          </p:cNvSpPr>
          <p:nvPr>
            <p:ph type="ftr" sz="quarter" idx="11"/>
          </p:nvPr>
        </p:nvSpPr>
        <p:spPr/>
        <p:txBody>
          <a:bodyPr/>
          <a:lstStyle>
            <a:lvl1pPr>
              <a:defRPr/>
            </a:lvl1pPr>
          </a:lstStyle>
          <a:p>
            <a:pPr>
              <a:defRPr/>
            </a:pPr>
            <a:r>
              <a:rPr lang="en-US" dirty="0" smtClean="0"/>
              <a:t>S. A. </a:t>
            </a:r>
            <a:r>
              <a:rPr lang="en-US" dirty="0" err="1" smtClean="0"/>
              <a:t>Seshia</a:t>
            </a:r>
            <a:endParaRPr lang="en-US" dirty="0"/>
          </a:p>
        </p:txBody>
      </p:sp>
      <p:sp>
        <p:nvSpPr>
          <p:cNvPr id="5" name="Slide Number Placeholder 3"/>
          <p:cNvSpPr>
            <a:spLocks noGrp="1"/>
          </p:cNvSpPr>
          <p:nvPr>
            <p:ph type="sldNum" sz="quarter" idx="12"/>
          </p:nvPr>
        </p:nvSpPr>
        <p:spPr/>
        <p:txBody>
          <a:bodyPr/>
          <a:lstStyle>
            <a:lvl1pPr>
              <a:defRPr/>
            </a:lvl1pPr>
          </a:lstStyle>
          <a:p>
            <a:pPr>
              <a:defRPr/>
            </a:pPr>
            <a:fld id="{E8F79FA1-9DEB-4A2D-A8F0-6ECA519271A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a:p>
        </p:txBody>
      </p:sp>
      <p:sp>
        <p:nvSpPr>
          <p:cNvPr id="3" name="Footer Placeholder 2"/>
          <p:cNvSpPr>
            <a:spLocks noGrp="1"/>
          </p:cNvSpPr>
          <p:nvPr>
            <p:ph type="ftr" sz="quarter" idx="11"/>
          </p:nvPr>
        </p:nvSpPr>
        <p:spPr/>
        <p:txBody>
          <a:bodyPr/>
          <a:lstStyle>
            <a:lvl1pPr>
              <a:defRPr/>
            </a:lvl1pPr>
          </a:lstStyle>
          <a:p>
            <a:pPr>
              <a:defRPr/>
            </a:pPr>
            <a:r>
              <a:rPr lang="en-US" dirty="0" smtClean="0"/>
              <a:t>S. A. </a:t>
            </a:r>
            <a:r>
              <a:rPr lang="en-US" dirty="0" err="1" smtClean="0"/>
              <a:t>Seshia</a:t>
            </a:r>
            <a:endParaRPr lang="en-US" dirty="0"/>
          </a:p>
        </p:txBody>
      </p:sp>
      <p:sp>
        <p:nvSpPr>
          <p:cNvPr id="4" name="Slide Number Placeholder 3"/>
          <p:cNvSpPr>
            <a:spLocks noGrp="1"/>
          </p:cNvSpPr>
          <p:nvPr>
            <p:ph type="sldNum" sz="quarter" idx="12"/>
          </p:nvPr>
        </p:nvSpPr>
        <p:spPr/>
        <p:txBody>
          <a:bodyPr/>
          <a:lstStyle>
            <a:lvl1pPr>
              <a:defRPr/>
            </a:lvl1pPr>
          </a:lstStyle>
          <a:p>
            <a:pPr>
              <a:defRPr/>
            </a:pPr>
            <a:fld id="{45CE998C-D4CB-4D73-AC1A-47F365303053}"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152400"/>
            <a:ext cx="77724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219200"/>
            <a:ext cx="7772400" cy="5257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33" name="Line 9"/>
          <p:cNvSpPr>
            <a:spLocks noChangeShapeType="1"/>
          </p:cNvSpPr>
          <p:nvPr/>
        </p:nvSpPr>
        <p:spPr bwMode="auto">
          <a:xfrm>
            <a:off x="0" y="1066800"/>
            <a:ext cx="9144000" cy="0"/>
          </a:xfrm>
          <a:prstGeom prst="line">
            <a:avLst/>
          </a:prstGeom>
          <a:noFill/>
          <a:ln w="57150">
            <a:solidFill>
              <a:srgbClr val="800000"/>
            </a:solidFill>
            <a:round/>
            <a:headEnd/>
            <a:tailEnd/>
          </a:ln>
          <a:effectLst/>
        </p:spPr>
        <p:txBody>
          <a:bodyPr/>
          <a:lstStyle/>
          <a:p>
            <a:pPr>
              <a:defRPr/>
            </a:pPr>
            <a:endParaRPr lang="en-US"/>
          </a:p>
        </p:txBody>
      </p:sp>
      <p:pic>
        <p:nvPicPr>
          <p:cNvPr id="1029" name="Picture 15" descr="chess-logo-C-only"/>
          <p:cNvPicPr>
            <a:picLocks noChangeAspect="1" noChangeArrowheads="1"/>
          </p:cNvPicPr>
          <p:nvPr/>
        </p:nvPicPr>
        <p:blipFill>
          <a:blip r:embed="rId9" cstate="print"/>
          <a:srcRect/>
          <a:stretch>
            <a:fillRect/>
          </a:stretch>
        </p:blipFill>
        <p:spPr bwMode="auto">
          <a:xfrm>
            <a:off x="8001000" y="23813"/>
            <a:ext cx="1066800" cy="966787"/>
          </a:xfrm>
          <a:prstGeom prst="rect">
            <a:avLst/>
          </a:prstGeom>
          <a:noFill/>
          <a:ln w="9525">
            <a:noFill/>
            <a:miter lim="800000"/>
            <a:headEnd/>
            <a:tailEnd/>
          </a:ln>
        </p:spPr>
      </p:pic>
      <p:pic>
        <p:nvPicPr>
          <p:cNvPr id="1030" name="Picture 19" descr="nsfc"/>
          <p:cNvPicPr>
            <a:picLocks noChangeAspect="1" noChangeArrowheads="1"/>
          </p:cNvPicPr>
          <p:nvPr/>
        </p:nvPicPr>
        <p:blipFill>
          <a:blip r:embed="rId10" cstate="print"/>
          <a:srcRect/>
          <a:stretch>
            <a:fillRect/>
          </a:stretch>
        </p:blipFill>
        <p:spPr bwMode="auto">
          <a:xfrm>
            <a:off x="8534400" y="5943600"/>
            <a:ext cx="533400" cy="533400"/>
          </a:xfrm>
          <a:prstGeom prst="rect">
            <a:avLst/>
          </a:prstGeom>
          <a:noFill/>
          <a:ln w="9525">
            <a:noFill/>
            <a:miter lim="800000"/>
            <a:headEnd/>
            <a:tailEnd/>
          </a:ln>
        </p:spPr>
      </p:pic>
      <p:sp>
        <p:nvSpPr>
          <p:cNvPr id="10" name="Date Placeholder 1"/>
          <p:cNvSpPr>
            <a:spLocks noGrp="1"/>
          </p:cNvSpPr>
          <p:nvPr>
            <p:ph type="dt" sz="half" idx="2"/>
          </p:nvPr>
        </p:nvSpPr>
        <p:spPr>
          <a:xfrm>
            <a:off x="6553200" y="6553200"/>
            <a:ext cx="2057400" cy="304800"/>
          </a:xfrm>
          <a:prstGeom prst="rect">
            <a:avLst/>
          </a:prstGeom>
        </p:spPr>
        <p:txBody>
          <a:bodyPr/>
          <a:lstStyle>
            <a:lvl1pPr>
              <a:defRPr>
                <a:solidFill>
                  <a:schemeClr val="accent2">
                    <a:lumMod val="75000"/>
                  </a:schemeClr>
                </a:solidFill>
                <a:latin typeface="+mn-lt"/>
              </a:defRPr>
            </a:lvl1pPr>
          </a:lstStyle>
          <a:p>
            <a:pPr>
              <a:defRPr/>
            </a:pPr>
            <a:endParaRPr lang="en-US" dirty="0"/>
          </a:p>
        </p:txBody>
      </p:sp>
      <p:sp>
        <p:nvSpPr>
          <p:cNvPr id="11" name="Footer Placeholder 2"/>
          <p:cNvSpPr>
            <a:spLocks noGrp="1"/>
          </p:cNvSpPr>
          <p:nvPr>
            <p:ph type="ftr" sz="quarter" idx="3"/>
          </p:nvPr>
        </p:nvSpPr>
        <p:spPr>
          <a:xfrm>
            <a:off x="0" y="6553200"/>
            <a:ext cx="7162800" cy="304800"/>
          </a:xfrm>
          <a:prstGeom prst="rect">
            <a:avLst/>
          </a:prstGeom>
        </p:spPr>
        <p:txBody>
          <a:bodyPr/>
          <a:lstStyle>
            <a:lvl1pPr>
              <a:defRPr>
                <a:solidFill>
                  <a:schemeClr val="accent2">
                    <a:lumMod val="75000"/>
                  </a:schemeClr>
                </a:solidFill>
                <a:latin typeface="+mn-lt"/>
              </a:defRPr>
            </a:lvl1pPr>
          </a:lstStyle>
          <a:p>
            <a:pPr>
              <a:defRPr/>
            </a:pPr>
            <a:r>
              <a:rPr lang="en-US" smtClean="0"/>
              <a:t>S. A. Seshia and J. C. Jensen</a:t>
            </a:r>
            <a:endParaRPr lang="en-US" dirty="0"/>
          </a:p>
        </p:txBody>
      </p:sp>
      <p:sp>
        <p:nvSpPr>
          <p:cNvPr id="12" name="Slide Number Placeholder 3"/>
          <p:cNvSpPr>
            <a:spLocks noGrp="1"/>
          </p:cNvSpPr>
          <p:nvPr>
            <p:ph type="sldNum" sz="quarter" idx="4"/>
          </p:nvPr>
        </p:nvSpPr>
        <p:spPr>
          <a:xfrm>
            <a:off x="8686800" y="6553200"/>
            <a:ext cx="457200" cy="304800"/>
          </a:xfrm>
          <a:prstGeom prst="rect">
            <a:avLst/>
          </a:prstGeom>
        </p:spPr>
        <p:txBody>
          <a:bodyPr/>
          <a:lstStyle>
            <a:lvl1pPr>
              <a:defRPr>
                <a:solidFill>
                  <a:schemeClr val="accent2">
                    <a:lumMod val="75000"/>
                  </a:schemeClr>
                </a:solidFill>
                <a:latin typeface="+mn-lt"/>
              </a:defRPr>
            </a:lvl1pPr>
          </a:lstStyle>
          <a:p>
            <a:pPr>
              <a:defRPr/>
            </a:pPr>
            <a:fld id="{3A9F14EC-3FE1-4241-8EBA-817C7AF17B5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Lst>
  <p:hf hdr="0" dt="0"/>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Calibri" pitchFamily="34" charset="0"/>
        </a:defRPr>
      </a:lvl2pPr>
      <a:lvl3pPr algn="l" rtl="0" eaLnBrk="1" fontAlgn="base" hangingPunct="1">
        <a:spcBef>
          <a:spcPct val="0"/>
        </a:spcBef>
        <a:spcAft>
          <a:spcPct val="0"/>
        </a:spcAft>
        <a:defRPr sz="3200" b="1">
          <a:solidFill>
            <a:schemeClr val="tx2"/>
          </a:solidFill>
          <a:latin typeface="Calibri" pitchFamily="34" charset="0"/>
        </a:defRPr>
      </a:lvl3pPr>
      <a:lvl4pPr algn="l" rtl="0" eaLnBrk="1" fontAlgn="base" hangingPunct="1">
        <a:spcBef>
          <a:spcPct val="0"/>
        </a:spcBef>
        <a:spcAft>
          <a:spcPct val="0"/>
        </a:spcAft>
        <a:defRPr sz="3200" b="1">
          <a:solidFill>
            <a:schemeClr val="tx2"/>
          </a:solidFill>
          <a:latin typeface="Calibri" pitchFamily="34" charset="0"/>
        </a:defRPr>
      </a:lvl4pPr>
      <a:lvl5pPr algn="l" rtl="0" eaLnBrk="1" fontAlgn="base" hangingPunct="1">
        <a:spcBef>
          <a:spcPct val="0"/>
        </a:spcBef>
        <a:spcAft>
          <a:spcPct val="0"/>
        </a:spcAft>
        <a:defRPr sz="3200" b="1">
          <a:solidFill>
            <a:schemeClr val="tx2"/>
          </a:solidFill>
          <a:latin typeface="Calibri" pitchFamily="34" charset="0"/>
        </a:defRPr>
      </a:lvl5pPr>
      <a:lvl6pPr marL="457200" algn="l" rtl="0" eaLnBrk="1" fontAlgn="base" hangingPunct="1">
        <a:spcBef>
          <a:spcPct val="0"/>
        </a:spcBef>
        <a:spcAft>
          <a:spcPct val="0"/>
        </a:spcAft>
        <a:defRPr sz="3200" b="1">
          <a:solidFill>
            <a:schemeClr val="tx2"/>
          </a:solidFill>
          <a:latin typeface="Comic Sans MS" pitchFamily="66" charset="0"/>
        </a:defRPr>
      </a:lvl6pPr>
      <a:lvl7pPr marL="914400" algn="l" rtl="0" eaLnBrk="1" fontAlgn="base" hangingPunct="1">
        <a:spcBef>
          <a:spcPct val="0"/>
        </a:spcBef>
        <a:spcAft>
          <a:spcPct val="0"/>
        </a:spcAft>
        <a:defRPr sz="3200" b="1">
          <a:solidFill>
            <a:schemeClr val="tx2"/>
          </a:solidFill>
          <a:latin typeface="Comic Sans MS" pitchFamily="66" charset="0"/>
        </a:defRPr>
      </a:lvl7pPr>
      <a:lvl8pPr marL="1371600" algn="l" rtl="0" eaLnBrk="1" fontAlgn="base" hangingPunct="1">
        <a:spcBef>
          <a:spcPct val="0"/>
        </a:spcBef>
        <a:spcAft>
          <a:spcPct val="0"/>
        </a:spcAft>
        <a:defRPr sz="3200" b="1">
          <a:solidFill>
            <a:schemeClr val="tx2"/>
          </a:solidFill>
          <a:latin typeface="Comic Sans MS" pitchFamily="66" charset="0"/>
        </a:defRPr>
      </a:lvl8pPr>
      <a:lvl9pPr marL="1828800" algn="l" rtl="0" eaLnBrk="1" fontAlgn="base" hangingPunct="1">
        <a:spcBef>
          <a:spcPct val="0"/>
        </a:spcBef>
        <a:spcAft>
          <a:spcPct val="0"/>
        </a:spcAft>
        <a:defRPr sz="3200" b="1">
          <a:solidFill>
            <a:schemeClr val="tx2"/>
          </a:solidFill>
          <a:latin typeface="Comic Sans MS" pitchFamily="66" charset="0"/>
        </a:defRPr>
      </a:lvl9pPr>
    </p:titleStyle>
    <p:body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accent2"/>
          </a:solidFill>
          <a:latin typeface="+mn-lt"/>
        </a:defRPr>
      </a:lvl2pPr>
      <a:lvl3pPr marL="1143000" indent="-228600" algn="l" rtl="0" eaLnBrk="1" fontAlgn="base" hangingPunct="1">
        <a:spcBef>
          <a:spcPct val="20000"/>
        </a:spcBef>
        <a:spcAft>
          <a:spcPct val="0"/>
        </a:spcAft>
        <a:buChar char="•"/>
        <a:defRPr sz="2000">
          <a:solidFill>
            <a:srgbClr val="800000"/>
          </a:solidFill>
          <a:latin typeface="+mn-lt"/>
        </a:defRPr>
      </a:lvl3pPr>
      <a:lvl4pPr marL="1600200" indent="-228600" algn="l" rtl="0" eaLnBrk="1" fontAlgn="base" hangingPunct="1">
        <a:spcBef>
          <a:spcPct val="20000"/>
        </a:spcBef>
        <a:spcAft>
          <a:spcPct val="0"/>
        </a:spcAft>
        <a:buChar char="–"/>
        <a:defRPr>
          <a:solidFill>
            <a:schemeClr val="tx1"/>
          </a:solidFill>
          <a:latin typeface="+mn-lt"/>
        </a:defRPr>
      </a:lvl4pPr>
      <a:lvl5pPr marL="2057400" indent="-228600" algn="l" rtl="0" eaLnBrk="1" fontAlgn="base" hangingPunct="1">
        <a:spcBef>
          <a:spcPct val="20000"/>
        </a:spcBef>
        <a:spcAft>
          <a:spcPct val="0"/>
        </a:spcAft>
        <a:buChar char="»"/>
        <a:defRPr>
          <a:solidFill>
            <a:schemeClr val="tx1"/>
          </a:solidFill>
          <a:latin typeface="+mn-lt"/>
        </a:defRPr>
      </a:lvl5pPr>
      <a:lvl6pPr marL="2514600" indent="-228600" algn="l" rtl="0" eaLnBrk="1" fontAlgn="base" hangingPunct="1">
        <a:spcBef>
          <a:spcPct val="20000"/>
        </a:spcBef>
        <a:spcAft>
          <a:spcPct val="0"/>
        </a:spcAft>
        <a:buChar char="»"/>
        <a:defRPr>
          <a:solidFill>
            <a:schemeClr val="tx1"/>
          </a:solidFill>
          <a:latin typeface="+mn-lt"/>
        </a:defRPr>
      </a:lvl6pPr>
      <a:lvl7pPr marL="2971800" indent="-228600" algn="l" rtl="0" eaLnBrk="1" fontAlgn="base" hangingPunct="1">
        <a:spcBef>
          <a:spcPct val="20000"/>
        </a:spcBef>
        <a:spcAft>
          <a:spcPct val="0"/>
        </a:spcAft>
        <a:buChar char="»"/>
        <a:defRPr>
          <a:solidFill>
            <a:schemeClr val="tx1"/>
          </a:solidFill>
          <a:latin typeface="+mn-lt"/>
        </a:defRPr>
      </a:lvl7pPr>
      <a:lvl8pPr marL="3429000" indent="-228600" algn="l" rtl="0" eaLnBrk="1" fontAlgn="base" hangingPunct="1">
        <a:spcBef>
          <a:spcPct val="20000"/>
        </a:spcBef>
        <a:spcAft>
          <a:spcPct val="0"/>
        </a:spcAft>
        <a:buChar char="»"/>
        <a:defRPr>
          <a:solidFill>
            <a:schemeClr val="tx1"/>
          </a:solidFill>
          <a:latin typeface="+mn-lt"/>
        </a:defRPr>
      </a:lvl8pPr>
      <a:lvl9pPr marL="3886200" indent="-228600" algn="l" rtl="0" eaLnBrk="1" fontAlgn="base" hangingPunct="1">
        <a:spcBef>
          <a:spcPct val="20000"/>
        </a:spcBef>
        <a:spcAft>
          <a:spcPct val="0"/>
        </a:spcAft>
        <a:buChar char="»"/>
        <a:defRPr>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Rectangle 7"/>
          <p:cNvSpPr>
            <a:spLocks noGrp="1" noChangeArrowheads="1"/>
          </p:cNvSpPr>
          <p:nvPr>
            <p:ph type="ctrTitle"/>
          </p:nvPr>
        </p:nvSpPr>
        <p:spPr>
          <a:xfrm>
            <a:off x="685800" y="160338"/>
            <a:ext cx="7772400" cy="2049462"/>
          </a:xfrm>
        </p:spPr>
        <p:txBody>
          <a:bodyPr/>
          <a:lstStyle/>
          <a:p>
            <a:pPr algn="ctr">
              <a:defRPr/>
            </a:pPr>
            <a:r>
              <a:rPr lang="en-US" sz="4200" dirty="0" smtClean="0">
                <a:cs typeface="Georgia" charset="0"/>
              </a:rPr>
              <a:t>Towards Lab-Based MOOCs: Cyber-Physical Systems, Robotics, and Beyond</a:t>
            </a:r>
            <a:endParaRPr lang="en-US" sz="4200" dirty="0">
              <a:cs typeface="Georgia" charset="0"/>
            </a:endParaRPr>
          </a:p>
        </p:txBody>
      </p:sp>
      <p:sp>
        <p:nvSpPr>
          <p:cNvPr id="9219" name="Rectangle 5"/>
          <p:cNvSpPr>
            <a:spLocks noGrp="1" noChangeArrowheads="1"/>
          </p:cNvSpPr>
          <p:nvPr>
            <p:ph type="subTitle" idx="1"/>
          </p:nvPr>
        </p:nvSpPr>
        <p:spPr>
          <a:xfrm>
            <a:off x="838200" y="2362200"/>
            <a:ext cx="7391400" cy="3581400"/>
          </a:xfrm>
        </p:spPr>
        <p:txBody>
          <a:bodyPr/>
          <a:lstStyle/>
          <a:p>
            <a:pPr algn="ctr"/>
            <a:r>
              <a:rPr lang="en-US" sz="3200" b="1" dirty="0" err="1" smtClean="0">
                <a:solidFill>
                  <a:srgbClr val="0000FF"/>
                </a:solidFill>
              </a:rPr>
              <a:t>Garvit</a:t>
            </a:r>
            <a:r>
              <a:rPr lang="en-US" sz="3200" b="1" dirty="0" smtClean="0">
                <a:solidFill>
                  <a:srgbClr val="0000FF"/>
                </a:solidFill>
              </a:rPr>
              <a:t> </a:t>
            </a:r>
            <a:r>
              <a:rPr lang="en-US" sz="3200" b="1" dirty="0" err="1" smtClean="0">
                <a:solidFill>
                  <a:srgbClr val="0000FF"/>
                </a:solidFill>
              </a:rPr>
              <a:t>Juniwal</a:t>
            </a:r>
            <a:r>
              <a:rPr lang="en-US" sz="3200" b="1" dirty="0" smtClean="0">
                <a:solidFill>
                  <a:srgbClr val="0000FF"/>
                </a:solidFill>
              </a:rPr>
              <a:t>, </a:t>
            </a:r>
            <a:r>
              <a:rPr lang="en-US" sz="3200" b="1" dirty="0">
                <a:solidFill>
                  <a:srgbClr val="0000FF"/>
                </a:solidFill>
              </a:rPr>
              <a:t>Alexandre </a:t>
            </a:r>
            <a:r>
              <a:rPr lang="en-US" sz="3200" b="1" dirty="0" err="1">
                <a:solidFill>
                  <a:srgbClr val="0000FF"/>
                </a:solidFill>
              </a:rPr>
              <a:t>Donzé</a:t>
            </a:r>
            <a:r>
              <a:rPr lang="en-US" sz="3200" b="1" dirty="0">
                <a:solidFill>
                  <a:srgbClr val="0000FF"/>
                </a:solidFill>
              </a:rPr>
              <a:t>, </a:t>
            </a:r>
            <a:r>
              <a:rPr lang="en-US" sz="3200" b="1" dirty="0" smtClean="0">
                <a:solidFill>
                  <a:srgbClr val="0000FF"/>
                </a:solidFill>
              </a:rPr>
              <a:t>               Sanjit A. </a:t>
            </a:r>
            <a:r>
              <a:rPr lang="en-US" sz="3200" b="1" dirty="0" err="1" smtClean="0">
                <a:solidFill>
                  <a:srgbClr val="0000FF"/>
                </a:solidFill>
              </a:rPr>
              <a:t>Seshia</a:t>
            </a:r>
            <a:endParaRPr lang="en-US" sz="3200" b="1" dirty="0" smtClean="0">
              <a:solidFill>
                <a:srgbClr val="0000FF"/>
              </a:solidFill>
            </a:endParaRPr>
          </a:p>
          <a:p>
            <a:pPr algn="ctr" eaLnBrk="1" hangingPunct="1"/>
            <a:r>
              <a:rPr lang="en-US" sz="2600" dirty="0" smtClean="0">
                <a:solidFill>
                  <a:srgbClr val="0000FF"/>
                </a:solidFill>
              </a:rPr>
              <a:t>UC Berkeley</a:t>
            </a:r>
          </a:p>
          <a:p>
            <a:pPr algn="ctr" eaLnBrk="1" hangingPunct="1"/>
            <a:r>
              <a:rPr lang="en-US" sz="2200" dirty="0" smtClean="0"/>
              <a:t> </a:t>
            </a:r>
          </a:p>
          <a:p>
            <a:pPr lvl="0" algn="ctr"/>
            <a:r>
              <a:rPr lang="en-US" sz="3200" b="1" dirty="0" smtClean="0">
                <a:solidFill>
                  <a:srgbClr val="0000FF"/>
                </a:solidFill>
              </a:rPr>
              <a:t>Jeff C. Jensen</a:t>
            </a:r>
            <a:endParaRPr lang="en-US" sz="3200" b="1" dirty="0">
              <a:solidFill>
                <a:srgbClr val="0000FF"/>
              </a:solidFill>
            </a:endParaRPr>
          </a:p>
          <a:p>
            <a:pPr lvl="0" algn="ctr"/>
            <a:r>
              <a:rPr lang="en-US" sz="2600" dirty="0" smtClean="0">
                <a:solidFill>
                  <a:srgbClr val="0000FF"/>
                </a:solidFill>
              </a:rPr>
              <a:t>National Instruments</a:t>
            </a:r>
            <a:endParaRPr lang="en-US" sz="2600" dirty="0">
              <a:solidFill>
                <a:srgbClr val="0000FF"/>
              </a:solidFill>
            </a:endParaRPr>
          </a:p>
          <a:p>
            <a:pPr algn="ctr" eaLnBrk="1" hangingPunct="1"/>
            <a:endParaRPr lang="en-US" dirty="0"/>
          </a:p>
        </p:txBody>
      </p:sp>
      <p:sp>
        <p:nvSpPr>
          <p:cNvPr id="3" name="TextBox 2"/>
          <p:cNvSpPr txBox="1"/>
          <p:nvPr/>
        </p:nvSpPr>
        <p:spPr>
          <a:xfrm>
            <a:off x="3902610" y="6172200"/>
            <a:ext cx="1710276" cy="646331"/>
          </a:xfrm>
          <a:prstGeom prst="rect">
            <a:avLst/>
          </a:prstGeom>
          <a:noFill/>
        </p:spPr>
        <p:txBody>
          <a:bodyPr wrap="none" rtlCol="0">
            <a:spAutoFit/>
          </a:bodyPr>
          <a:lstStyle/>
          <a:p>
            <a:pPr algn="ctr"/>
            <a:r>
              <a:rPr lang="en-US" sz="1800" dirty="0" smtClean="0">
                <a:latin typeface="+mn-lt"/>
              </a:rPr>
              <a:t>LWMOOCs 2014</a:t>
            </a:r>
          </a:p>
          <a:p>
            <a:pPr algn="ctr"/>
            <a:r>
              <a:rPr lang="en-US" sz="1800" dirty="0" smtClean="0">
                <a:latin typeface="+mn-lt"/>
              </a:rPr>
              <a:t>August 13, 2014</a:t>
            </a:r>
          </a:p>
        </p:txBody>
      </p:sp>
      <p:pic>
        <p:nvPicPr>
          <p:cNvPr id="5" name="Picture 5" descr="ucbse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728" y="5334000"/>
            <a:ext cx="12954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AutoShape 6" descr="data:image/jpeg;base64,/9j/4AAQSkZJRgABAQAAAQABAAD/2wCEAAkGBxQTEhQUEBQWFhUVGBgVFxUUFxgXGhsgIBgbHB8cHRYdHCggGBsmGxgbITEhJSkrLi4uHCEzODUsNygtLisBCgoKDg0OGhAQGywiHyU2MTc1NywsLyw3NjY1LCwvNDc3LCwsLDcsNC0sLyw0LCw1NjE0LDQsMTQsLCw3KywsNP/AABEIAHEBvwMBIgACEQEDEQH/xAAcAAEAAwEAAwEAAAAAAAAAAAAABgcIBQIDBAH/xABUEAACAQMABwIGDAoHBgYDAAABAgMABBEFBgcSITFBE1EiMmFxgZEIFBc1UnJzk6GxsrMjMzRCVGJ0ktLiGDZDgsHD0SRTg7Th8BZjoqPC0yVElP/EABoBAQADAQEBAAAAAAAAAAAAAAADBAUBAgb/xAAsEQEAAgECAwYFBQAAAAAAAAAAAQIDBBESITEiQVFhgfAFMkKR8RMUFXGx/9oADAMBAAIRAxEAPwC8aV89/fRwoZJnVEXmzHA/6nyVWGsu1NiSlgu6OXbSDJPxYzwHnbPmFS4sN8k9mEOXPTFHalac86ou9Iyqo5sxAHrNR6818sI+BuFY/wDlhpPpUEfTVFaQ0hLO2/PI8jd7knHm7h5BXy1fp8Pj6p+zPv8AEp+mPuvT3S9H/wC8f5p/9K9lvtF0exx2xXPVo3A9e7gemqHpXv8AYY/Gffo8fyOTwj36tPWl2kqh4nV1PJkIYesV7qzXoTTU1rJ2lu5U8MjmrDuZeRH1dMVemp+tUV9FlfBlUDtIyeI8o71PfVLPpbYucc4XtPq65eU8pSCvwnvri63awpY25lYbzE7sact5j5egAGSaorTesFxdsWuJGYZ4IOCDzIOHp5+WuYNLbLz6Q7qNXXDy6yvi81ps4uElzECOgcMfUuTXLfaNo4f25Pmil/gqh6VdjQU75lRn4jfuiF6+6Vo//et81J/pX57pej/94/zT/wClUXVgbNNTPbBFzcLmFT4CH+0YHmf1AenU8OQIPjJpcOOvFMz79HrFrM2S3DWI9+q2NG6SSaITIGCMMgupQkd+6eOO49a4a7Q9GH/96Dj3vj6elSK7/Fv8U/VWIqzJasebcYNfJpXScVtGZbiRY41wC7HAGTgfSaqLYdtC7QLo+7bw1GLeRj4wA/Fk/CA8XvHDoMyrbn7zXHxofvko6kGi9crG4kWK3uopJGzuorZJwCT9AJrvVlrYb7823xZvuXrUtBztNadt7RVa7mSJWO6pc4ycZwPRXx6K1xsbmQRW91FJI2SEVsk4GTgeYZqhtu+nzdaRFvH4S2o7IAccyNgvj07q471NQXVvSzWl1DcJnMMiuR3gHwl9K5HpoNd6b1ktbQqLudIi+Su+cZxjOPNkVzPdE0Z+mwfvVGtqGo8umRaS2ksSoqMwMhbwg+4ykbqnhgVVOuOym50fbNczTQuqsq7se/nwjjqoFBffuiaM/TYP3qe6Joz9Ng/erJNpAZHRBwLsFBPLicVa3uB3v6RbeuT+CgvC71otIoY55biNYZfxchPgtwJ4HzA18lpr3o6V0jjvIWd2CKobiSTgAeUk1V22HRLWmhNHW8hVmikVGK5wSI35ZANVhs9987H9ph+8Wg2HXF0/rZZ2f5XcRxnGdwnL47xGuWPqqHbZtoDaPjW3tTi5mUne4Hskzjex8InIHmJ6DOe9E6MuL+5EUIaWaUkksck9SzOenUk0Gm7TatomRgq3ignq8csY/eZAo9JqX21wkih42V0YZVkIZSO8EcDWXdaNk9/ZQG4kEUka8X7FmYoPhFWVeHeRnHPlxrn7P9eZ9GTBkJaBiO1hzwYciR8FwOR8mDwoNVaX0tDax9rcyLFHkLvOcDJ5Cvh0RrdZXMnZ21zFJJgtuK3HA58OtQrbdepPoRZojvRyPC6N3g5I83Os66OvpIJUlgcpJGQyuvMEfX5jwNBtquRprWe0tGVbu4jiZhvKHOMjOMj01ytnGusek7YOMLNHhZ4x+a3wh+o2CR6R0qq/ZKflVp8i326C79C6dt7tWa1mSVVO6xQ5AOM49VdGqg9jb+R3Py4+7WrP1g0qlrbTXEniwozkd+BwUeUnAHnoOfpDXawgkaKe7iSRDhkZuIOM8fQa6OhtMwXSGS1lSVAxQshyAQASPPgg+msa391JPJLPJlmdy7tjhliT6MnNWt7HTWDs7mazc+DOvaRgn89BxAHeUyf7lBoOo/pDXfR8MjRTXcSSIcMjNgg+WpBWStrXvve/KD7C0GotCaw212GNpMkoTAbcOcZzjPqNdOqV9jR+Kvvjw/U9XVQKUpQKUpQKUpQKUpQKUpQKUpQfJpPRsVwnZzosic8MOveOoPE8RVfaw7KkOWsnKH/dSElT5n5r6c+irMpUuPNfH8sosmGmT5oZl0lo6WCQxzoyOPzW+sHkR5Rwr5a0frFq/DeRGOdfiuPGQ96n/DkaofWbV6WymMcwyDxRwPBcd47iOo6eonV0+pjLynlLH1OknFzjnDkUpSrSmV9eitJSW8qywNuuvI9D3gjqD3V8lK5MRMbS7EzE7wsfWy6OlbSO4t/HtQ3b2/Mjexl1+Evg+rPUEVH9TNTZb5g3FIAfClxz/VTPjHy8h17jx9CaWltZlmhOGXmDyYdVYdQf+vMVf2q+nIruBZIeGPBaPhlD8E/4HqKo5rX09Nqxy/z33NHDWmpvxX6+Hi+KPUSwEfZ+11I+ES2+f+JneHoIFc292f6MRcyAxA/nNMy/aOKmF5crHG8jnCopdj5AMn6qzfpnSsl1K00zEsx4Doo6Ko6Af98ar6auXLM9qYhZ1V8WKI7MTLr6J1X7fSDWsb70SOxaVSD+DB8bI4ZIIHDqavq1t1jRUjUKqgKqjkAOAFQvZLoXsbTtmHh3B3vMgyFHp4t6RU5rxq8s3vw90PekxRSnFtzl6rvxH+K31ViSJN5gOWSBn01tu78R/it9VYmtfHX4w+uqq2+vSdhNZ3DxSZjmhfBKkggg5DK3PHIg+UGrd03rwNJauXHaYFzC0CzDlvfhUxIB3NjiOhB6YqS7a9QPbsXtq2XNzCvhKo4yoOOMdXXiR3jI48MZxSZlDBSQGG6wHUbwbB7xvKD6BQTnYb7823xZvuXrSGtemlsrSe5fGIkLAHq3JV9LED01m/Yb7823xZvuXqceyN1iwsFih5/h5cdwyqD17xx5FoIBsr0a19piEyEtuubqVj13Tv5Pnk3R6a5u0fRPtXSd3EBgCUuvxX8NR6AwHopqVrnPox5JLZImaRQhMqs2ADnAwwxk4z5hXo1w1pl0jOJ7hY1cII/wSlQQCSCQWPHwsegUF+bBtYPbGjhCxzJat2Z79w5KHzeMo+JXt29+9EnysX2qqTYbrB7V0kkbHEd0OxbJ4b3OM+fe8H++atvb370SfKxfaoM3aE/KIPlY/titrVinQn5RB8rH9sVtagqP2SP5DbftH+W9Uxs9987H9ph+8Wrn9kj+Q237R/lvVMbPffOx/aYfvFoOltfvGl0vdlj4jiNR3BVA4enJ9NTf2NNoplvZSPCRIkB7g7OT9Ma+qohtr0Y0GlrgkeDNuTIe8MoB/wDWrD0VJ/Y36UVLq5t2OGnjR0z1MZbIHl3ZCfMpoL9uoFkRkcZV1KsD1BGCPUaxLPHusy9xI9RxW0tNaSS2glnlOEiRnJ8wzjyk8gPLWK5HJJJ5k5NBaRvmk1T3W/sbsRDzZ3/8wiq70PoeW5MohG80UTTFepVSN7HeQDnHkNWbfaLMGqaFhhp7hZ8HuYkKfSiqfTXO9j576n5CT60oIhqXrPLo66S4h448GROjoSMqfVkHoQDU4286ViunsLiBt6OWBmU/38EHuIIII6EGvn2z6gGxm9s2yf7LMeIXlE55rjoh5r3cRwwM1u87FVUsSq53VJ4DPPA6ZxQX/wCxt/I7n5cfdrXp9kZrFuQw2SHwpT20gHwFOFBHcXyf+HXu9jecWV0Ty7f/AC1qntoWsPt6/nnByhbci+Ivgr5sgb2O9jQTTUrVAy6v6SmKnfkIaPqSIPDOPOS6+iq41f0q1rcw3EfjROr47wDxXzEZHpqYaD2t3lrbR2sMVt2UalAGjck5ySTiQAkkknh1qAE0G27G7WWNJYzlJFV1PeGAIPqNZR2te+978oPsLV0bAtYPbGjzA5y9q255dxssh9e8vmUVS+1r33vflB9haCy/Y0fir748P1PV1VSvsaPxV98eH6nq6qBSlKBSlKBSlKBSlKBSlKBSlKBSlKBXL1i0FFeQmKYeVWHNG6MP++I4V1KV2JmJ3hyYiY2lmzT+hpLSZoZhxHEMOTDow8h+jiOlc6r3180Zb3Qit5WCTyCRrdz8Jd3eUnuIYcPJnmBVH3to8UjRyqVdDusp6H/Edc9a29Pn/Urz6sHU6f8ASty6PRSlKsKpXZ1U1hkspxInFTwkjzwdf8COYPTzE1xqVy1YtG0vVbTWd4XBtI1h7TRyNbZaK5IDSDkoHEq3cxIxjyMKqO3hLuqL4zkKPOTgfSakGqGsCwl4Lob9pP4Mq/BPSRe4jhnHHgDzAr6otXmtdJ2sbHfjeaJ4pBydd8EHI4ZHDI/wIqtiiMMTT1jz/C3lmc8xf+ony/K8LO2WONI0GFRVRR5AMD6q91KVitx6bvxH+K31Vie28dfjD6629Xq9rJ8Bf3RQe2qB237O+yZr+zT8ExzcRqPEY/2gHwSefcePI8L+r8YZ4GgyvsTlVNLwM5AVUnJJ5ACByT6hXD1t0w+kL+aYAkzSYjXru+LGuO/dA9Oa2CLdeir6hX4LdPgr6hQcfVDVxLOzgt91SY0Ac4HFjxc+lia4W2DV5bnRc+4g34QJ0wOPgZLcv1CwqdV+EUGIYJmRldCQykMpHMEHIPrrQe0/TS3mrkdyuPwphLAdG3sOvoYEeirX9rJ8BfUK8uxXGN0Y7sDHqoMWaF/KIPlY/titrV6vayfAX1CvbQVH7JH8htv2j/LeqY2fH/8AJ2H7TB94tbBeMHxgD5xmvEW6dFX1Cghu1LURdKW4CEJcRZMTnkc80b9U4HHoR5wc0aR0Xd6PnAmSW3mQ5VuKnI6o44N51JrZteueBXG66qynowBHqNBj7TmuV9dxiO6uZJEHHcJABPQkKBvHz5qV7N9lc97Ikt2jQ2oIY7wKtL+qg5gHq3dyya0Zb6Gt4zvRwQo3PKRop9YFfdQVpt6jC6HKqAFWWEADgABkAAd2KrP2Pnvr/wACT60rSroDzAPn414pCo4hQD5ABQejSujo7iGSGdQ8cilWU9QfLzB6gjiCAayjtF1Mk0ZcmNstE+WhlP5y9x/XXIBHmPIitc14vGD4wB84zQZo1T1h9p6Avt04kuJxAnf4UQ3z6EDcehIr4Ni+rvtzScZcZjt/w79xKkbg9LkHHUKa1H7XT4K+oV5JEo8UAeYAUHj7WT4C/uis8+yH0EIbyK4RQFuI91sD8+PAz6UZP3TWi68XjB8YA+cZoMu7EtYPauk41Y4juR2DceGScocd++AvmY1ztrXvve/KD7C1rAW6fBX1Cv1oFPEqpPmFBj3VvW+8sQ4spjEJCC+ERs4zjxlOOZ5V2fdZ0v8Aph+ag/8ArrVHtZPgL6hT2snwF9QoPNDwHmrypSgUpSgUpSgUpSgUpSgUpSgUpSgUpSgqnbVMRLabpIKiRgRwIOUwQeh8GuY5Gl4M8BpCBfIPbCD/AOY+vyHwf3bJcb16i/AhX1lmP1YqE2d08TrJExV0O8rDmD/30rYw498NZjrDEz5ds1onpPV6mUg4IwRwINflTbTFmukYWvLVQLhB/tUC9f8AzUHXOOI/xHhQmrNL8Uearkx8E+XcUpSvaMqwNnmn42Mdne4KrIr20h4GNwchd7oCeXnI5HhX9SnVrUS6u8Njsoj/AGkgPEfqpzbz8B5ahzxSadqdk+nm8X7Ebr7rOWmdsukoriaNDDuxyyIuY+OAxA/O7hWibaPdRVJLFQBvHmcDGT5TWMtZvyy6+Xl+8asF9E0TqTrlc3Whru8lKdtELjc3UwvgRBlyuePE1WVttx0iHUuIGUEFlCbu8M8RvZ8HI61LNl/9Wr/zXf3C1QtBtDVzTkN7bx3Fu2UcelT1Vh0YHh/0qM7X9aJ9H2STWpTfMyxnfXeGCjnlkccqKo7ZVr22jbjEhJtZSBKo47p6SKO8dQOY8oGLU9kJMr6KhdCGVriNlYHIIMUhBB6gig+LZHtHvdIXrQXRj3BC8ngJunIZAOOeWGNfftM2uLYytbWaLLOuN93z2cZIzu4BBdsHjxAHlOQID7Hb30f9mk+8iqFa727x6QvFlBD9vKTnrlywPmIIPpoJE+2HSxbeFwoHwBDDu+bihb6anmqe0+/ubK/lkiizaw9os6ggb3RTGSQ2QGOQRjA4ca4+wrWayiD2l3HGssr5jmdQQ+QB2bMR4JBBxngd4jnzvC30FbJHJGlvEscpLSRiNQjkgAlkxg5AHSgzv7t2k++D5r+anu3aT74Pmv5qvz/wZo79AtP/AOeL+GsfXQw7Y+EfroLF927SffB81/NU/wBluv8Ad38V+1yY828SvHuJu8SJDx48fEFeexbVuzn0VFJPaW8rl5QXkhjdjhzjwmUmpzd6Etre2uva1vDDvQvvdjGke9hGxndAzjJ9dBQnu3aT74Pmv5qDbdpPvg+a/mqta01s/wBUbCfRFs1xaW7M8R35DGgfm3HtQN4HHXNBCdA7ep1cC+t43Tq0GUceXDMVbzeD56srXjXAxaIa/wBHurZ7Ixsy5BDSKpypwQeJGOYIrLF9GqyOsbbyKzBW+EATg+kcate0D/8AhCbf5Gcbnxe3j/8AnvUHL927SffB81/NWmBWHa3EtBS21XaXe2F+1vbGLsxGjeGm8ckceOalOyTW640hZzzXRTfjlZF3F3RgRq3LPHiTVSbfvfZvkovqNT32PHvbdfLt9ylBBfdu0n3wfNfzV29Stsd5NfW8V4YuxlcRtux7pBbwVOc8Bvlc+TNU9BEWZVHNiFGfKcV5XELxSMjZV42KnvDKcHj3gig27VJbT9q91aX729kY9yJVDl03iXI3jg55AFRjvBqydXNZ0m0XHfSEYEBklx0KKe0H7ytWUrhpbyeeXGXftbh+4AAu3o6D0UE4927SffB81/NVn6+663Npoiyu4SnbTmAPvLlfDgd2wueHhKKzNV7bXP6u6M+Naf8AKSUET927SffB81/NT3btJ98HzX81QfVlFa8tRIFKGeIMGwVIMi5BB4YxzzWqv/D2iP0XR/zVv/pQRjTGu91HoCDSCFO3fc3sp4PFyD4Oe4VCNWduNyLhPb4ja3PguY0IZc/njic46juz1qcbbYI00IVgVFjEkW4sYAQDe/NC8APNWaaDb9vOrqrxsGRgGVlOQQRkEEcwRVW7ZNfbvRs1uloY8SIzNvpvcQwHDjUW2G7QeydbC7b8E5xbux8RifxZPwWPLuPDrw/fZK/lFn8k/wBsUH12G1K/fRVzdsYu1iniiXEfg7rA5yM8TUZ927SffB81/NUt9j3o+Kezu0uIo5U7ZDuSorrkJwO6wIzU21z1SsE0fevHZWquttOyssEQZSImIIIXIIPHIoKc927SffB81/NT3btJ98HzX81VrWp9QdVLGTRtm8llau7QRszvBEzMSoySxXJPloPg2ebQml0Zc32kmRRDMyZjXGRuRkKFzxYs+B5xVeaw7cb6V29prHbx/m5USSeclsrnyBeHlqa7c9BpDokCzhSKNblJZVhRY1wUZN4hQAfCKD1d1Z+0dcCOWOR0Eio6u0beK4DAlT5CBj00E80btp0pGcySRzjPKSJF9RjC1eyaVuy9oHEUXbwvLJEyNIyFBGSgkEij8/Hi8Mda9Wrlzo3SluksMMLhCp3GjTfiYcQCMeCR0I4HpkVKygzkgZHI0EI0LrpLMbKN40WWR9y6xvbq5t5JY+z48e0VA4znC5B4kVOa8BEvDwRw5cBw4Y+rhXnQKUpQKUrnaxaSFtbTTH+zQkZ6nko9LECuxG87Q5MxEbyovXy97a/uXB4B9wf3AE+tSfTXAr9ZieJOSeJJ61+V9DWvDWI8HzN7cVpt4uhoPS8lrMs0Jwy8x0YdVI6g/wCh5ipxrrqX2ka31khAkRZZIBxI3lDbyAc+fEekd1VvWldAj/Zbf5KP7Aqpq7zimt69V7R44y1tS3RmyNCxAUEk8ABxJ8w61LtBbObyfBkUQIesvjeiPnn427V1w2ESMXSNFdubKihj5yBk19NQX19p+WNljH8OrHzTuiuruoVpa4bd7WQf2kuDg/qpyX6T5alVKVRte1p3tO6/SlaRtWNisXazfll18vL941bRrF2s35ZdfLy/eNXl6XRsv/q1f+a7+4Wqa1TgV760R1DI9xCrKeIIMiggjuIOKuXZf/Vq/wDNd/cLVPal++Fl+0wferQdXaZqa+jLsx8TBJl4HPVc8VJ+EuQD6D1r0y62vJosWExLdlOksLHjhd1wyHyAsCPOR3Vp3XXVaLSNq9vNwJ8KOTGSjjkw+ojqCRWS9YNCzWc8lvcruyIcHuI6Mp6qRxBoLA9jt76P+zSfeRVae0/ZtHpJO0ixHdoMK58VwOSvj6G5jyjhVWex299H/ZpPvIqtWz2uaNa4mgklMXZuUWRxmOTHAlXXOOIPPGRgjOeAZm0voua2laG5jaORDhlb68jgQehHA1emwzX97jNjdsWkRd6GRjkso5ox6kDiD3Z7uMO266zWd7Pb+02EjRK6ySqCAclSqgkeFu4Y93heeubsOsXk0vAyDhEskjnuXs2T6WcD00GpaxFd+O/xm+utu1iK78d/jN9dBpvYP7zxfKS/bNTPT35LcfJSfYNQzYP7zxfKS/bNTPT35LcfJSfYNBiuuzJpi+W3WJprlbZgVVC8giYdQFzukceVcatAXmr3tzVW33RmSCLt48c/BLbw4c8oW4d+KCn9RdXBpC8jtjKsW/klmySQBkhR1fGcZwOB81XxtZ0XHa6vyQQDdji7BVHX8cnEnqScknvJrOGjr14JY5Ym3XjZXU9xByK01rHKNM6Bke3HhSxCQIOJDxsGaPz7yFfSKDLlbiXlWHa0Xq1tqsvacftsyLPGgV0WMtvkDGUYcBvdzEY+mgrrb44Ol3x0iiB/dz9RFT72PHvbdfLt9ylUnrbp1r68nunG6ZWyF+CoAVRnqQoAzWg9imhGttEb0gIa4Lz4PRSoVfWqBv71BmzR/wCNj+Ov2hU3236D9raUlZRhLgCdcDhlsh+Pfvqzf3hUI0f+Nj+Ov2hWhvZC6B7axS5UeFbP4XxHwp9TBPRmgqvROuXZ6DurHeO+8yBOP5j5Z8fqgxYPytfbs50LnRul7xh4tu1uh8pAd/UAnrNVxWlE0F7T1YliYYc2ryyZ57zjeIPlUEL/AHaDNdXttc/q7oz41p/yklUTV7bXP6u6M+Naf8pJQUfZWrSyJHGMvIyooyBksQAMngOJqce45pb9HX56H+Oolq7crFd20khwkc0TscE4CuCTgcTwHStMe6/oj9L/APZn/wDroI1tIsHg1ZghmXdkjFsjrkHBHAjIOD6Kq7ZToGK+vWtph4MkEoDdVbA3WHlB41aG1bWu0v8AQ87WUvaCOaEMdx0wSSR46jPLpUE2A++y/Iy/UKCFaw6FlsriS3nXdeM4z0I6Mp6qRxFdbXHW1r+Gz7bJmt0eKRz+eN4FW+MRwPlGetX3ta1BXSUHaQgC7hU9meW+OZjJ8vME8iegJrL00TKxVwVZSVZWBBBHAgg8QQelBfvsa/ya7+VT7FWPr3723/7JcfcvVcexr/Jrv5VPsVY+vfvbf/slx9y9BjitgbOPeux/Z4vsisf1sDZx712P7PF9kUHdu7ZJUaOVQ6OCrKwyCCMEEdRWb9p+yqSxL3FoDJacyObw+RvhJ3N6+83prxrdDoyATThm3nWNUTG8xPE4zw4KCeOBwAzxFcmXanoloGdrlWUqcxFG3zwxu9mRxzy7vLjjQZs1V1knsLhZ7ZsEeMv5rrnijDqD9HMcRWuNWtNx3trDcw+JKu9g81PJlPlDAj0VjO4YF2KDdUsSq88DPAZ8grUexGzeLREHaAjfMkig/BZzun0jj5jQTylKUClKUCoLthut2xVB/aSqp8wBf61FTqq122N+Cth+u5/9I/1qfTRvlqr6qdsNlS0pVr7OdQ93durxfC4NFEw8Xudx8LuHTmePLYy5a4q7yxMOG2W20OdqRs5Mu7NfArHzWHiGbyt1VfJzPk625FGFAVQAAAABwAA5ACvKlYuXNbLO9m7hwVxRtUpSlRJilKUCqP0nsIklmll9uIO0d3x2RON5icZ3+POrwpQQbVXUNrTRdzYGZXaftsSBCAvaRhOK73HBGedQzQmwySC4gmN4jdjLHLu9kRndcNjO/wAM4q7KUCoVtJ2fRaUjQ73ZTx8El3d7wSeKMuRvDqO4+c5mtKCrNQNkraPnklkuRKskEkBVFaNhvleIcNkHC9OPGuDprYD4RNndYXok65I/4i8/3avGlBn6x2A3Jb8PdQqvfGryH1EL9dW7qTqXbaMiMdsCWfBklfBdyOWcDAUZOAPpJJMkpQKomXYDIzE+3U4kn8S38dXtSgjez/Vk6Os0tmkEhVnbfC7ud5s8smu5pG37SKSMHG+jJnuypGfpr6KUFDf0fpP05PmT/HVwapaFNnZQWrMH7JNwsBgNxJ5ZOOddmlBRF7sEleeVo7mKOFnYxruMzKpOQDyGQOHPpVh7NNSJNFRyxtc9ukjBwvZ7m42MEg75zkBcj9UVNKUFYa7bGra8kaa2kNtK53nAUNGx6ncyCpPUg48lQhtgV5vcLm23e89oD+7uY+mtDUoKl1S2HW8DiS9l9slSCIwu5Hn9YZJkGenAHqDVryJlSo4ZBH0V50oKKt9gUisre3UO6Qcdi3Q5+HV06Y0elxBLBIMpKjRt5mBGfPxzX2UoKR0RsGMc8Ukt2kiI6uyCIjeAIJXO/wAM4xVta0aKN1aT24YIZo2j3iMgZHPHWupSgob+j9J+nJ8yf46n2uGoLXujLWxE6o1uYSZChIbs4Wj4LvcMls86ndKChv6P0n6cnzJ/jp/R+k/Tk+ZP8dXzSgqKy2OyR2FxZ+2kJnlikD9mfB3M8N3e45z319WzzZO+jbwXLXKygI6bgjKnwhzzvGrTpQKrPaJskj0hOLiCUQSEYl8DeV+5sAjDdCevDu42ZSghWzDUdtFRTRtMJe1cPkIUxhcYwSc1JtP6PNxa3EAbdM0MkQYjON9CucdcZzX30oKG/o/SfpyfMn+Orm1Z0WbW0t7csGMMax7wGM7oxnHSunSgh20PZ/DpVU7SR45IgwjdfCUb2M5jPA8hxBB4DjVWXOwK7B/B3Vuw73EiH1BW+utCUoKb1W2ExRSLJfzdsFIPYxqVQn9ZicsvkAH+FXEiAABQAAMADgAO4DoK8qUClKUClKUCq820w5toW+DNj1o38NWHXG1s0ELyDsWO6N+Ns9cBhvY8u7vAeU1LhvFMkWlFnpN8c1hXWy3VDtWF3cLmNT+CU/nsPziPgqeXefNxt6vVbW6xoqRgKqgKqjkABgCvbTNlnLbilzBhjFThgpSlRJilKUClKUClKUClKUClKUClKUClKUClKUClKUClKUClKUClKUClKUClKUClKUClKUClKUClKUClKUClKUClKUClKUClKUClKUClKUClKUClKUClKUClKUClKUClKUClKUClKUClKUClKUClKUClKUClKUClKUClKUClKUClKUClKUClKUClKUClKUClKUClKUClKUClKUClKUClKUH/2Q=="/>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53200" y="5888983"/>
            <a:ext cx="2235708" cy="566433"/>
          </a:xfrm>
          <a:prstGeom prst="rect">
            <a:avLst/>
          </a:prstGeom>
        </p:spPr>
      </p:pic>
      <p:sp>
        <p:nvSpPr>
          <p:cNvPr id="8" name="TextBox 7"/>
          <p:cNvSpPr txBox="1"/>
          <p:nvPr/>
        </p:nvSpPr>
        <p:spPr>
          <a:xfrm>
            <a:off x="3505200" y="5520035"/>
            <a:ext cx="2008370" cy="461665"/>
          </a:xfrm>
          <a:prstGeom prst="rect">
            <a:avLst/>
          </a:prstGeom>
          <a:noFill/>
        </p:spPr>
        <p:txBody>
          <a:bodyPr wrap="none" rtlCol="0">
            <a:spAutoFit/>
          </a:bodyPr>
          <a:lstStyle/>
          <a:p>
            <a:r>
              <a:rPr lang="en-US" sz="2400" b="1" dirty="0" smtClean="0">
                <a:solidFill>
                  <a:srgbClr val="CC3300"/>
                </a:solidFill>
                <a:latin typeface="+mn-lt"/>
              </a:rPr>
              <a:t>CPSGrader.org</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229600" cy="1143000"/>
          </a:xfrm>
        </p:spPr>
        <p:txBody>
          <a:bodyPr/>
          <a:lstStyle/>
          <a:p>
            <a:pPr algn="ctr"/>
            <a:r>
              <a:rPr lang="en-US" sz="2800" dirty="0" smtClean="0"/>
              <a:t>EECS 149: Intro to Embedded Systems at UC Berkeley                  </a:t>
            </a:r>
            <a:r>
              <a:rPr lang="en-US" sz="2800" dirty="0" smtClean="0">
                <a:solidFill>
                  <a:srgbClr val="002060"/>
                </a:solidFill>
              </a:rPr>
              <a:t>Lab on </a:t>
            </a:r>
            <a:r>
              <a:rPr lang="en-US" dirty="0" smtClean="0">
                <a:solidFill>
                  <a:srgbClr val="002060"/>
                </a:solidFill>
              </a:rPr>
              <a:t>The “Hill-Climbing” Robot</a:t>
            </a:r>
            <a:endParaRPr lang="en-US" dirty="0">
              <a:solidFill>
                <a:srgbClr val="002060"/>
              </a:solidFill>
            </a:endParaRPr>
          </a:p>
        </p:txBody>
      </p:sp>
      <p:sp>
        <p:nvSpPr>
          <p:cNvPr id="4" name="Footer Placeholder 3"/>
          <p:cNvSpPr>
            <a:spLocks noGrp="1"/>
          </p:cNvSpPr>
          <p:nvPr>
            <p:ph type="ftr" sz="quarter" idx="11"/>
          </p:nvPr>
        </p:nvSpPr>
        <p:spPr/>
        <p:txBody>
          <a:bodyPr/>
          <a:lstStyle/>
          <a:p>
            <a:pPr>
              <a:defRPr/>
            </a:pPr>
            <a:r>
              <a:rPr lang="en-US" dirty="0" smtClean="0"/>
              <a:t>S. A. </a:t>
            </a:r>
            <a:r>
              <a:rPr lang="en-US" dirty="0" err="1" smtClean="0"/>
              <a:t>Seshia</a:t>
            </a:r>
            <a:endParaRPr lang="en-US" dirty="0"/>
          </a:p>
        </p:txBody>
      </p:sp>
      <p:sp>
        <p:nvSpPr>
          <p:cNvPr id="5" name="Slide Number Placeholder 4"/>
          <p:cNvSpPr>
            <a:spLocks noGrp="1"/>
          </p:cNvSpPr>
          <p:nvPr>
            <p:ph type="sldNum" sz="quarter" idx="12"/>
          </p:nvPr>
        </p:nvSpPr>
        <p:spPr/>
        <p:txBody>
          <a:bodyPr/>
          <a:lstStyle/>
          <a:p>
            <a:pPr>
              <a:defRPr/>
            </a:pPr>
            <a:fld id="{AE29C677-52A2-40DE-A697-298199680E6A}" type="slidenum">
              <a:rPr lang="en-US" smtClean="0"/>
              <a:pPr>
                <a:defRPr/>
              </a:pPr>
              <a:t>2</a:t>
            </a:fld>
            <a:endParaRPr lang="en-US"/>
          </a:p>
        </p:txBody>
      </p:sp>
      <p:pic>
        <p:nvPicPr>
          <p:cNvPr id="6" name="1.1 Hill Climb Success - real robot.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7620" y="1167263"/>
            <a:ext cx="6172200" cy="4629150"/>
          </a:xfrm>
          <a:prstGeom prst="rect">
            <a:avLst/>
          </a:prstGeom>
        </p:spPr>
      </p:pic>
      <p:sp>
        <p:nvSpPr>
          <p:cNvPr id="3" name="TextBox 2"/>
          <p:cNvSpPr txBox="1"/>
          <p:nvPr/>
        </p:nvSpPr>
        <p:spPr>
          <a:xfrm>
            <a:off x="457200" y="5105400"/>
            <a:ext cx="7924800" cy="954107"/>
          </a:xfrm>
          <a:prstGeom prst="rect">
            <a:avLst/>
          </a:prstGeom>
          <a:solidFill>
            <a:schemeClr val="bg1"/>
          </a:solidFill>
          <a:ln w="28575">
            <a:solidFill>
              <a:schemeClr val="tx1"/>
            </a:solidFill>
          </a:ln>
        </p:spPr>
        <p:txBody>
          <a:bodyPr wrap="square" rtlCol="0">
            <a:spAutoFit/>
          </a:bodyPr>
          <a:lstStyle/>
          <a:p>
            <a:r>
              <a:rPr lang="en-US" sz="2800" u="sng" dirty="0" smtClean="0">
                <a:latin typeface="+mn-lt"/>
              </a:rPr>
              <a:t>Goal:</a:t>
            </a:r>
            <a:r>
              <a:rPr lang="en-US" sz="2800" dirty="0" smtClean="0">
                <a:latin typeface="+mn-lt"/>
              </a:rPr>
              <a:t>  </a:t>
            </a:r>
            <a:r>
              <a:rPr lang="en-US" sz="2800" dirty="0" smtClean="0">
                <a:solidFill>
                  <a:srgbClr val="0000FF"/>
                </a:solidFill>
                <a:latin typeface="+mn-lt"/>
              </a:rPr>
              <a:t>Online Virtual Lab</a:t>
            </a:r>
            <a:r>
              <a:rPr lang="en-US" sz="2800" dirty="0" smtClean="0">
                <a:latin typeface="+mn-lt"/>
              </a:rPr>
              <a:t> with learning experience </a:t>
            </a:r>
          </a:p>
          <a:p>
            <a:r>
              <a:rPr lang="en-US" sz="2800" dirty="0">
                <a:latin typeface="+mn-lt"/>
              </a:rPr>
              <a:t> </a:t>
            </a:r>
            <a:r>
              <a:rPr lang="en-US" sz="2800" dirty="0" smtClean="0">
                <a:latin typeface="+mn-lt"/>
              </a:rPr>
              <a:t>          “comparable” to </a:t>
            </a:r>
            <a:r>
              <a:rPr lang="en-US" sz="2800" dirty="0" smtClean="0">
                <a:solidFill>
                  <a:srgbClr val="C00000"/>
                </a:solidFill>
                <a:latin typeface="+mn-lt"/>
              </a:rPr>
              <a:t>On-Campus Real Lab</a:t>
            </a:r>
          </a:p>
        </p:txBody>
      </p:sp>
      <p:pic>
        <p:nvPicPr>
          <p:cNvPr id="1026" name="Picture 2" descr="Garvit Juniwal"/>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71343" y="2209800"/>
            <a:ext cx="1567857" cy="156785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229390" y="3806232"/>
            <a:ext cx="1653667" cy="707886"/>
          </a:xfrm>
          <a:prstGeom prst="rect">
            <a:avLst/>
          </a:prstGeom>
          <a:noFill/>
        </p:spPr>
        <p:txBody>
          <a:bodyPr wrap="square" rtlCol="0">
            <a:spAutoFit/>
          </a:bodyPr>
          <a:lstStyle/>
          <a:p>
            <a:pPr algn="ctr"/>
            <a:r>
              <a:rPr lang="en-US" sz="2000" dirty="0" err="1" smtClean="0">
                <a:latin typeface="+mn-lt"/>
              </a:rPr>
              <a:t>Garvit</a:t>
            </a:r>
            <a:r>
              <a:rPr lang="en-US" sz="2000" dirty="0" smtClean="0">
                <a:latin typeface="+mn-lt"/>
              </a:rPr>
              <a:t>,</a:t>
            </a:r>
          </a:p>
          <a:p>
            <a:pPr algn="ctr"/>
            <a:r>
              <a:rPr lang="en-US" sz="2000" dirty="0" smtClean="0">
                <a:latin typeface="+mn-lt"/>
              </a:rPr>
              <a:t>Course TA</a:t>
            </a:r>
          </a:p>
        </p:txBody>
      </p:sp>
    </p:spTree>
    <p:extLst>
      <p:ext uri="{BB962C8B-B14F-4D97-AF65-F5344CB8AC3E}">
        <p14:creationId xmlns:p14="http://schemas.microsoft.com/office/powerpoint/2010/main" val="5358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839200" cy="838200"/>
          </a:xfrm>
        </p:spPr>
        <p:txBody>
          <a:bodyPr/>
          <a:lstStyle/>
          <a:p>
            <a:pPr algn="ctr"/>
            <a:r>
              <a:rPr lang="en-US" sz="2800" dirty="0" smtClean="0">
                <a:solidFill>
                  <a:srgbClr val="1F497D"/>
                </a:solidFill>
              </a:rPr>
              <a:t>EECS149.1x: Cyber-Physical Systems on </a:t>
            </a:r>
            <a:r>
              <a:rPr lang="en-US" sz="2800" dirty="0" err="1" smtClean="0">
                <a:solidFill>
                  <a:srgbClr val="1F497D"/>
                </a:solidFill>
              </a:rPr>
              <a:t>edX</a:t>
            </a:r>
            <a:r>
              <a:rPr lang="en-US" sz="2800" dirty="0" smtClean="0">
                <a:solidFill>
                  <a:srgbClr val="1F497D"/>
                </a:solidFill>
              </a:rPr>
              <a:t> </a:t>
            </a:r>
            <a:r>
              <a:rPr lang="en-US" sz="2200" dirty="0" smtClean="0">
                <a:solidFill>
                  <a:srgbClr val="1F497D"/>
                </a:solidFill>
              </a:rPr>
              <a:t>(May-June 2014)</a:t>
            </a:r>
            <a:r>
              <a:rPr lang="en-US" dirty="0" smtClean="0"/>
              <a:t/>
            </a:r>
            <a:br>
              <a:rPr lang="en-US" dirty="0" smtClean="0"/>
            </a:br>
            <a:r>
              <a:rPr lang="en-US" dirty="0" smtClean="0">
                <a:solidFill>
                  <a:srgbClr val="002060"/>
                </a:solidFill>
              </a:rPr>
              <a:t>Virtual Lab: </a:t>
            </a:r>
            <a:r>
              <a:rPr lang="en-US" dirty="0" err="1" smtClean="0">
                <a:solidFill>
                  <a:srgbClr val="002060"/>
                </a:solidFill>
              </a:rPr>
              <a:t>CyberSim</a:t>
            </a:r>
            <a:r>
              <a:rPr lang="en-US" dirty="0" smtClean="0">
                <a:solidFill>
                  <a:srgbClr val="002060"/>
                </a:solidFill>
              </a:rPr>
              <a:t> + </a:t>
            </a:r>
            <a:r>
              <a:rPr lang="en-US" dirty="0" err="1" smtClean="0">
                <a:solidFill>
                  <a:srgbClr val="002060"/>
                </a:solidFill>
              </a:rPr>
              <a:t>CPSGrader</a:t>
            </a:r>
            <a:endParaRPr lang="en-US" dirty="0">
              <a:solidFill>
                <a:srgbClr val="002060"/>
              </a:solidFill>
            </a:endParaRPr>
          </a:p>
        </p:txBody>
      </p:sp>
      <p:sp>
        <p:nvSpPr>
          <p:cNvPr id="4" name="Footer Placeholder 3"/>
          <p:cNvSpPr>
            <a:spLocks noGrp="1"/>
          </p:cNvSpPr>
          <p:nvPr>
            <p:ph type="ftr" sz="quarter" idx="11"/>
          </p:nvPr>
        </p:nvSpPr>
        <p:spPr/>
        <p:txBody>
          <a:bodyPr/>
          <a:lstStyle/>
          <a:p>
            <a:pPr>
              <a:defRPr/>
            </a:pPr>
            <a:r>
              <a:rPr lang="en-US" dirty="0" smtClean="0"/>
              <a:t>S. A. </a:t>
            </a:r>
            <a:r>
              <a:rPr lang="en-US" dirty="0" err="1" smtClean="0"/>
              <a:t>Seshia</a:t>
            </a:r>
            <a:endParaRPr lang="en-US" dirty="0"/>
          </a:p>
        </p:txBody>
      </p:sp>
      <p:sp>
        <p:nvSpPr>
          <p:cNvPr id="5" name="Slide Number Placeholder 4"/>
          <p:cNvSpPr>
            <a:spLocks noGrp="1"/>
          </p:cNvSpPr>
          <p:nvPr>
            <p:ph type="sldNum" sz="quarter" idx="12"/>
          </p:nvPr>
        </p:nvSpPr>
        <p:spPr/>
        <p:txBody>
          <a:bodyPr/>
          <a:lstStyle/>
          <a:p>
            <a:pPr>
              <a:defRPr/>
            </a:pPr>
            <a:fld id="{AE29C677-52A2-40DE-A697-298199680E6A}" type="slidenum">
              <a:rPr lang="en-US" smtClean="0"/>
              <a:pPr>
                <a:defRPr/>
              </a:pPr>
              <a:t>3</a:t>
            </a:fld>
            <a:endParaRPr lang="en-US"/>
          </a:p>
        </p:txBody>
      </p:sp>
      <p:sp>
        <p:nvSpPr>
          <p:cNvPr id="6" name="TextBox 5"/>
          <p:cNvSpPr txBox="1"/>
          <p:nvPr/>
        </p:nvSpPr>
        <p:spPr>
          <a:xfrm>
            <a:off x="349108" y="5059740"/>
            <a:ext cx="8102796" cy="1569660"/>
          </a:xfrm>
          <a:prstGeom prst="rect">
            <a:avLst/>
          </a:prstGeom>
          <a:noFill/>
        </p:spPr>
        <p:txBody>
          <a:bodyPr wrap="none" rtlCol="0">
            <a:spAutoFit/>
          </a:bodyPr>
          <a:lstStyle/>
          <a:p>
            <a:r>
              <a:rPr lang="en-US" sz="2400" dirty="0" smtClean="0">
                <a:latin typeface="+mn-lt"/>
              </a:rPr>
              <a:t>Technology based on </a:t>
            </a:r>
            <a:r>
              <a:rPr lang="en-US" sz="2400" dirty="0" smtClean="0">
                <a:solidFill>
                  <a:srgbClr val="FF0000"/>
                </a:solidFill>
                <a:latin typeface="+mn-lt"/>
              </a:rPr>
              <a:t>Formal Methods</a:t>
            </a:r>
            <a:r>
              <a:rPr lang="en-US" sz="2400" dirty="0" smtClean="0">
                <a:latin typeface="+mn-lt"/>
              </a:rPr>
              <a:t> </a:t>
            </a:r>
          </a:p>
          <a:p>
            <a:pPr marL="342900" lvl="0" indent="-342900">
              <a:buFont typeface="Arial" panose="020B0604020202020204" pitchFamily="34" charset="0"/>
              <a:buChar char="•"/>
            </a:pPr>
            <a:r>
              <a:rPr lang="en-US" sz="2400" dirty="0">
                <a:solidFill>
                  <a:prstClr val="black"/>
                </a:solidFill>
                <a:latin typeface="Calibri"/>
              </a:rPr>
              <a:t>Simulation-based Grading &amp; Feedback Generation</a:t>
            </a:r>
          </a:p>
          <a:p>
            <a:pPr marL="342900" indent="-342900">
              <a:buFont typeface="Arial" panose="020B0604020202020204" pitchFamily="34" charset="0"/>
              <a:buChar char="•"/>
            </a:pPr>
            <a:r>
              <a:rPr lang="en-US" sz="2400" dirty="0" smtClean="0">
                <a:latin typeface="+mn-lt"/>
              </a:rPr>
              <a:t>Goals/Faults specified in </a:t>
            </a:r>
            <a:r>
              <a:rPr lang="en-US" sz="2400" i="1" dirty="0" smtClean="0">
                <a:latin typeface="+mn-lt"/>
              </a:rPr>
              <a:t>Signal Temporal Logic</a:t>
            </a:r>
            <a:r>
              <a:rPr lang="en-US" sz="2400" dirty="0" smtClean="0">
                <a:latin typeface="+mn-lt"/>
              </a:rPr>
              <a:t> </a:t>
            </a:r>
          </a:p>
          <a:p>
            <a:pPr marL="342900" indent="-342900">
              <a:buFont typeface="Arial" panose="020B0604020202020204" pitchFamily="34" charset="0"/>
              <a:buChar char="•"/>
            </a:pPr>
            <a:r>
              <a:rPr lang="en-US" sz="2400" dirty="0" smtClean="0">
                <a:latin typeface="+mn-lt"/>
              </a:rPr>
              <a:t>Automatic Synthesis of Temporal Logic Testers </a:t>
            </a:r>
            <a:r>
              <a:rPr lang="en-US" sz="2200" dirty="0" smtClean="0">
                <a:latin typeface="+mn-lt"/>
              </a:rPr>
              <a:t>[EMSOFT 2014]</a:t>
            </a:r>
          </a:p>
        </p:txBody>
      </p:sp>
      <p:pic>
        <p:nvPicPr>
          <p:cNvPr id="3" name="CyberSim-demo-short-wmv.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60496" y="1018718"/>
            <a:ext cx="6840503" cy="4010482"/>
          </a:xfrm>
          <a:prstGeom prst="rect">
            <a:avLst/>
          </a:prstGeom>
        </p:spPr>
      </p:pic>
    </p:spTree>
    <p:extLst>
      <p:ext uri="{BB962C8B-B14F-4D97-AF65-F5344CB8AC3E}">
        <p14:creationId xmlns:p14="http://schemas.microsoft.com/office/powerpoint/2010/main" val="3308332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610600" cy="762000"/>
          </a:xfrm>
        </p:spPr>
        <p:txBody>
          <a:bodyPr/>
          <a:lstStyle/>
          <a:p>
            <a:r>
              <a:rPr lang="en-US" dirty="0" smtClean="0"/>
              <a:t>Key Statistics from EECS149.1x</a:t>
            </a:r>
            <a:endParaRPr lang="en-US" dirty="0"/>
          </a:p>
        </p:txBody>
      </p:sp>
      <p:sp>
        <p:nvSpPr>
          <p:cNvPr id="3" name="Content Placeholder 2"/>
          <p:cNvSpPr>
            <a:spLocks noGrp="1"/>
          </p:cNvSpPr>
          <p:nvPr>
            <p:ph idx="1"/>
          </p:nvPr>
        </p:nvSpPr>
        <p:spPr>
          <a:xfrm>
            <a:off x="413000" y="609600"/>
            <a:ext cx="8350000" cy="2906004"/>
          </a:xfrm>
        </p:spPr>
        <p:txBody>
          <a:bodyPr/>
          <a:lstStyle/>
          <a:p>
            <a:r>
              <a:rPr lang="en-US" b="1" dirty="0" smtClean="0"/>
              <a:t>86%</a:t>
            </a:r>
            <a:r>
              <a:rPr lang="en-US" dirty="0" smtClean="0"/>
              <a:t> found auto-grader feedback useful for debugging</a:t>
            </a:r>
          </a:p>
          <a:p>
            <a:r>
              <a:rPr lang="en-US" sz="3200" b="1" dirty="0" smtClean="0"/>
              <a:t>&gt;</a:t>
            </a:r>
            <a:r>
              <a:rPr lang="en-US" b="1" dirty="0" smtClean="0"/>
              <a:t>90% </a:t>
            </a:r>
            <a:r>
              <a:rPr lang="en-US" dirty="0" smtClean="0"/>
              <a:t>of solutions </a:t>
            </a:r>
            <a:r>
              <a:rPr lang="en-US" dirty="0"/>
              <a:t>that passed </a:t>
            </a:r>
            <a:r>
              <a:rPr lang="en-US" dirty="0" err="1" smtClean="0"/>
              <a:t>CPSGrader</a:t>
            </a:r>
            <a:r>
              <a:rPr lang="en-US" dirty="0" smtClean="0"/>
              <a:t> </a:t>
            </a:r>
            <a:r>
              <a:rPr lang="en-US" dirty="0"/>
              <a:t>worked on the real robot with no or minor </a:t>
            </a:r>
            <a:r>
              <a:rPr lang="en-US" dirty="0" smtClean="0"/>
              <a:t>modifications  </a:t>
            </a:r>
            <a:r>
              <a:rPr lang="en-US" sz="2400" dirty="0" smtClean="0"/>
              <a:t>[optional hardware track]</a:t>
            </a:r>
          </a:p>
          <a:p>
            <a:r>
              <a:rPr lang="en-US" dirty="0"/>
              <a:t>Majority of students spent </a:t>
            </a:r>
            <a:r>
              <a:rPr lang="en-US" b="1" dirty="0"/>
              <a:t>5-10 hours/week</a:t>
            </a:r>
            <a:endParaRPr lang="en-US" dirty="0"/>
          </a:p>
          <a:p>
            <a:r>
              <a:rPr lang="en-US" b="1" dirty="0" smtClean="0"/>
              <a:t>4%</a:t>
            </a:r>
            <a:r>
              <a:rPr lang="en-US" dirty="0" smtClean="0"/>
              <a:t> of peak enrollment passed the course </a:t>
            </a:r>
            <a:r>
              <a:rPr lang="en-US" sz="2000" dirty="0" smtClean="0"/>
              <a:t>(342 of 8767)</a:t>
            </a:r>
          </a:p>
        </p:txBody>
      </p:sp>
      <p:sp>
        <p:nvSpPr>
          <p:cNvPr id="4" name="Footer Placeholder 3"/>
          <p:cNvSpPr>
            <a:spLocks noGrp="1"/>
          </p:cNvSpPr>
          <p:nvPr>
            <p:ph type="ftr" sz="quarter" idx="11"/>
          </p:nvPr>
        </p:nvSpPr>
        <p:spPr/>
        <p:txBody>
          <a:bodyPr/>
          <a:lstStyle/>
          <a:p>
            <a:pPr>
              <a:defRPr/>
            </a:pPr>
            <a:r>
              <a:rPr lang="en-US" dirty="0" smtClean="0"/>
              <a:t>S. A. </a:t>
            </a:r>
            <a:r>
              <a:rPr lang="en-US" dirty="0" err="1" smtClean="0"/>
              <a:t>Seshia</a:t>
            </a:r>
            <a:endParaRPr lang="en-US" dirty="0"/>
          </a:p>
        </p:txBody>
      </p:sp>
      <p:sp>
        <p:nvSpPr>
          <p:cNvPr id="5" name="Slide Number Placeholder 4"/>
          <p:cNvSpPr>
            <a:spLocks noGrp="1"/>
          </p:cNvSpPr>
          <p:nvPr>
            <p:ph type="sldNum" sz="quarter" idx="12"/>
          </p:nvPr>
        </p:nvSpPr>
        <p:spPr/>
        <p:txBody>
          <a:bodyPr/>
          <a:lstStyle/>
          <a:p>
            <a:pPr>
              <a:defRPr/>
            </a:pPr>
            <a:fld id="{AE29C677-52A2-40DE-A697-298199680E6A}" type="slidenum">
              <a:rPr lang="en-US" smtClean="0"/>
              <a:pPr>
                <a:defRPr/>
              </a:pPr>
              <a:t>4</a:t>
            </a:fld>
            <a:endParaRPr lang="en-US"/>
          </a:p>
        </p:txBody>
      </p:sp>
      <p:sp>
        <p:nvSpPr>
          <p:cNvPr id="6" name="TextBox 5"/>
          <p:cNvSpPr txBox="1"/>
          <p:nvPr/>
        </p:nvSpPr>
        <p:spPr>
          <a:xfrm>
            <a:off x="3505200" y="6396335"/>
            <a:ext cx="1969001" cy="461665"/>
          </a:xfrm>
          <a:prstGeom prst="rect">
            <a:avLst/>
          </a:prstGeom>
          <a:noFill/>
        </p:spPr>
        <p:txBody>
          <a:bodyPr wrap="none" rtlCol="0">
            <a:spAutoFit/>
          </a:bodyPr>
          <a:lstStyle/>
          <a:p>
            <a:r>
              <a:rPr lang="en-US" sz="2400" dirty="0" smtClean="0">
                <a:solidFill>
                  <a:srgbClr val="0000FF"/>
                </a:solidFill>
                <a:latin typeface="+mn-lt"/>
              </a:rPr>
              <a:t>CPSGrader.org</a:t>
            </a:r>
          </a:p>
        </p:txBody>
      </p:sp>
      <p:sp>
        <p:nvSpPr>
          <p:cNvPr id="7" name="Content Placeholder 2"/>
          <p:cNvSpPr txBox="1">
            <a:spLocks/>
          </p:cNvSpPr>
          <p:nvPr/>
        </p:nvSpPr>
        <p:spPr bwMode="auto">
          <a:xfrm>
            <a:off x="304800" y="4080849"/>
            <a:ext cx="8839200" cy="231548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rgbClr val="0000FF"/>
                </a:solidFill>
                <a:latin typeface="+mn-lt"/>
              </a:defRPr>
            </a:lvl2pPr>
            <a:lvl3pPr marL="1143000" indent="-228600" algn="l" rtl="0" eaLnBrk="1" fontAlgn="base" hangingPunct="1">
              <a:spcBef>
                <a:spcPct val="20000"/>
              </a:spcBef>
              <a:spcAft>
                <a:spcPct val="0"/>
              </a:spcAft>
              <a:buChar char="•"/>
              <a:defRPr sz="2000">
                <a:solidFill>
                  <a:srgbClr val="800000"/>
                </a:solidFill>
                <a:latin typeface="+mn-lt"/>
              </a:defRPr>
            </a:lvl3pPr>
            <a:lvl4pPr marL="1600200" indent="-228600" algn="l" rtl="0" eaLnBrk="1" fontAlgn="base" hangingPunct="1">
              <a:spcBef>
                <a:spcPct val="20000"/>
              </a:spcBef>
              <a:spcAft>
                <a:spcPct val="0"/>
              </a:spcAft>
              <a:buChar char="–"/>
              <a:defRPr>
                <a:solidFill>
                  <a:schemeClr val="tx1"/>
                </a:solidFill>
                <a:latin typeface="+mn-lt"/>
              </a:defRPr>
            </a:lvl4pPr>
            <a:lvl5pPr marL="2057400" indent="-228600" algn="l" rtl="0" eaLnBrk="1" fontAlgn="base" hangingPunct="1">
              <a:spcBef>
                <a:spcPct val="20000"/>
              </a:spcBef>
              <a:spcAft>
                <a:spcPct val="0"/>
              </a:spcAft>
              <a:buChar char="»"/>
              <a:defRPr>
                <a:solidFill>
                  <a:schemeClr val="tx1"/>
                </a:solidFill>
                <a:latin typeface="+mn-lt"/>
              </a:defRPr>
            </a:lvl5pPr>
            <a:lvl6pPr marL="2514600" indent="-228600" algn="l" rtl="0" eaLnBrk="1" fontAlgn="base" hangingPunct="1">
              <a:spcBef>
                <a:spcPct val="20000"/>
              </a:spcBef>
              <a:spcAft>
                <a:spcPct val="0"/>
              </a:spcAft>
              <a:buChar char="»"/>
              <a:defRPr>
                <a:solidFill>
                  <a:schemeClr val="tx1"/>
                </a:solidFill>
                <a:latin typeface="+mn-lt"/>
              </a:defRPr>
            </a:lvl6pPr>
            <a:lvl7pPr marL="2971800" indent="-228600" algn="l" rtl="0" eaLnBrk="1" fontAlgn="base" hangingPunct="1">
              <a:spcBef>
                <a:spcPct val="20000"/>
              </a:spcBef>
              <a:spcAft>
                <a:spcPct val="0"/>
              </a:spcAft>
              <a:buChar char="»"/>
              <a:defRPr>
                <a:solidFill>
                  <a:schemeClr val="tx1"/>
                </a:solidFill>
                <a:latin typeface="+mn-lt"/>
              </a:defRPr>
            </a:lvl7pPr>
            <a:lvl8pPr marL="3429000" indent="-228600" algn="l" rtl="0" eaLnBrk="1" fontAlgn="base" hangingPunct="1">
              <a:spcBef>
                <a:spcPct val="20000"/>
              </a:spcBef>
              <a:spcAft>
                <a:spcPct val="0"/>
              </a:spcAft>
              <a:buChar char="»"/>
              <a:defRPr>
                <a:solidFill>
                  <a:schemeClr val="tx1"/>
                </a:solidFill>
                <a:latin typeface="+mn-lt"/>
              </a:defRPr>
            </a:lvl8pPr>
            <a:lvl9pPr marL="3886200" indent="-228600" algn="l" rtl="0" eaLnBrk="1" fontAlgn="base" hangingPunct="1">
              <a:spcBef>
                <a:spcPct val="20000"/>
              </a:spcBef>
              <a:spcAft>
                <a:spcPct val="0"/>
              </a:spcAft>
              <a:buChar char="»"/>
              <a:defRPr>
                <a:solidFill>
                  <a:schemeClr val="tx1"/>
                </a:solidFill>
                <a:latin typeface="+mn-lt"/>
              </a:defRPr>
            </a:lvl9pPr>
          </a:lstStyle>
          <a:p>
            <a:r>
              <a:rPr lang="en-US" kern="0" dirty="0" smtClean="0"/>
              <a:t>Enable Virtual Labs in Science and Engineering</a:t>
            </a:r>
          </a:p>
          <a:p>
            <a:pPr lvl="1"/>
            <a:r>
              <a:rPr lang="en-US" kern="0" dirty="0" smtClean="0"/>
              <a:t>Your Simulator </a:t>
            </a:r>
            <a:r>
              <a:rPr lang="en-US" kern="0" dirty="0" smtClean="0">
                <a:solidFill>
                  <a:schemeClr val="tx1"/>
                </a:solidFill>
              </a:rPr>
              <a:t>+</a:t>
            </a:r>
            <a:r>
              <a:rPr lang="en-US" kern="0" dirty="0" smtClean="0"/>
              <a:t> </a:t>
            </a:r>
            <a:r>
              <a:rPr lang="en-US" kern="0" dirty="0" err="1" smtClean="0">
                <a:solidFill>
                  <a:srgbClr val="C00000"/>
                </a:solidFill>
              </a:rPr>
              <a:t>CPSGrader</a:t>
            </a:r>
            <a:r>
              <a:rPr lang="en-US" kern="0" dirty="0" smtClean="0">
                <a:solidFill>
                  <a:schemeClr val="tx1"/>
                </a:solidFill>
              </a:rPr>
              <a:t> = </a:t>
            </a:r>
            <a:r>
              <a:rPr lang="en-US" kern="0" dirty="0" smtClean="0"/>
              <a:t>Virtual Lab for </a:t>
            </a:r>
            <a:r>
              <a:rPr lang="en-US" kern="0" dirty="0"/>
              <a:t>Y</a:t>
            </a:r>
            <a:r>
              <a:rPr lang="en-US" kern="0" dirty="0" smtClean="0"/>
              <a:t>our Course</a:t>
            </a:r>
          </a:p>
          <a:p>
            <a:r>
              <a:rPr lang="en-US" kern="0" dirty="0" smtClean="0"/>
              <a:t>Blend Formal Methods with other forms </a:t>
            </a:r>
            <a:r>
              <a:rPr lang="en-US" sz="2400" kern="0" dirty="0" smtClean="0"/>
              <a:t>(e.g., peer grading)</a:t>
            </a:r>
          </a:p>
          <a:p>
            <a:pPr lvl="1"/>
            <a:r>
              <a:rPr lang="en-US" kern="0" dirty="0" smtClean="0"/>
              <a:t>User studies</a:t>
            </a:r>
          </a:p>
          <a:p>
            <a:r>
              <a:rPr lang="en-US" kern="0" dirty="0" err="1" smtClean="0"/>
              <a:t>CPSGrader</a:t>
            </a:r>
            <a:r>
              <a:rPr lang="en-US" kern="0" dirty="0" smtClean="0"/>
              <a:t> to be released open source in Fall 2014</a:t>
            </a:r>
            <a:endParaRPr lang="en-US" kern="0" dirty="0"/>
          </a:p>
        </p:txBody>
      </p:sp>
      <p:sp>
        <p:nvSpPr>
          <p:cNvPr id="8" name="Title 1"/>
          <p:cNvSpPr txBox="1">
            <a:spLocks/>
          </p:cNvSpPr>
          <p:nvPr/>
        </p:nvSpPr>
        <p:spPr bwMode="auto">
          <a:xfrm>
            <a:off x="76200" y="3505200"/>
            <a:ext cx="73152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Calibri" pitchFamily="34" charset="0"/>
              </a:defRPr>
            </a:lvl2pPr>
            <a:lvl3pPr algn="l" rtl="0" eaLnBrk="1" fontAlgn="base" hangingPunct="1">
              <a:spcBef>
                <a:spcPct val="0"/>
              </a:spcBef>
              <a:spcAft>
                <a:spcPct val="0"/>
              </a:spcAft>
              <a:defRPr sz="3200" b="1">
                <a:solidFill>
                  <a:schemeClr val="tx2"/>
                </a:solidFill>
                <a:latin typeface="Calibri" pitchFamily="34" charset="0"/>
              </a:defRPr>
            </a:lvl3pPr>
            <a:lvl4pPr algn="l" rtl="0" eaLnBrk="1" fontAlgn="base" hangingPunct="1">
              <a:spcBef>
                <a:spcPct val="0"/>
              </a:spcBef>
              <a:spcAft>
                <a:spcPct val="0"/>
              </a:spcAft>
              <a:defRPr sz="3200" b="1">
                <a:solidFill>
                  <a:schemeClr val="tx2"/>
                </a:solidFill>
                <a:latin typeface="Calibri" pitchFamily="34" charset="0"/>
              </a:defRPr>
            </a:lvl4pPr>
            <a:lvl5pPr algn="l" rtl="0" eaLnBrk="1" fontAlgn="base" hangingPunct="1">
              <a:spcBef>
                <a:spcPct val="0"/>
              </a:spcBef>
              <a:spcAft>
                <a:spcPct val="0"/>
              </a:spcAft>
              <a:defRPr sz="3200" b="1">
                <a:solidFill>
                  <a:schemeClr val="tx2"/>
                </a:solidFill>
                <a:latin typeface="Calibri" pitchFamily="34" charset="0"/>
              </a:defRPr>
            </a:lvl5pPr>
            <a:lvl6pPr marL="457200" algn="l" rtl="0" eaLnBrk="1" fontAlgn="base" hangingPunct="1">
              <a:spcBef>
                <a:spcPct val="0"/>
              </a:spcBef>
              <a:spcAft>
                <a:spcPct val="0"/>
              </a:spcAft>
              <a:defRPr sz="3200" b="1">
                <a:solidFill>
                  <a:schemeClr val="tx2"/>
                </a:solidFill>
                <a:latin typeface="Comic Sans MS" pitchFamily="66" charset="0"/>
              </a:defRPr>
            </a:lvl6pPr>
            <a:lvl7pPr marL="914400" algn="l" rtl="0" eaLnBrk="1" fontAlgn="base" hangingPunct="1">
              <a:spcBef>
                <a:spcPct val="0"/>
              </a:spcBef>
              <a:spcAft>
                <a:spcPct val="0"/>
              </a:spcAft>
              <a:defRPr sz="3200" b="1">
                <a:solidFill>
                  <a:schemeClr val="tx2"/>
                </a:solidFill>
                <a:latin typeface="Comic Sans MS" pitchFamily="66" charset="0"/>
              </a:defRPr>
            </a:lvl7pPr>
            <a:lvl8pPr marL="1371600" algn="l" rtl="0" eaLnBrk="1" fontAlgn="base" hangingPunct="1">
              <a:spcBef>
                <a:spcPct val="0"/>
              </a:spcBef>
              <a:spcAft>
                <a:spcPct val="0"/>
              </a:spcAft>
              <a:defRPr sz="3200" b="1">
                <a:solidFill>
                  <a:schemeClr val="tx2"/>
                </a:solidFill>
                <a:latin typeface="Comic Sans MS" pitchFamily="66" charset="0"/>
              </a:defRPr>
            </a:lvl8pPr>
            <a:lvl9pPr marL="1828800" algn="l" rtl="0" eaLnBrk="1" fontAlgn="base" hangingPunct="1">
              <a:spcBef>
                <a:spcPct val="0"/>
              </a:spcBef>
              <a:spcAft>
                <a:spcPct val="0"/>
              </a:spcAft>
              <a:defRPr sz="3200" b="1">
                <a:solidFill>
                  <a:schemeClr val="tx2"/>
                </a:solidFill>
                <a:latin typeface="Comic Sans MS" pitchFamily="66" charset="0"/>
              </a:defRPr>
            </a:lvl9pPr>
          </a:lstStyle>
          <a:p>
            <a:r>
              <a:rPr lang="en-US" kern="0" dirty="0" smtClean="0"/>
              <a:t>Future Directions &amp; Collaboration </a:t>
            </a:r>
            <a:endParaRPr lang="en-US" kern="0" dirty="0"/>
          </a:p>
        </p:txBody>
      </p:sp>
    </p:spTree>
    <p:extLst>
      <p:ext uri="{BB962C8B-B14F-4D97-AF65-F5344CB8AC3E}">
        <p14:creationId xmlns:p14="http://schemas.microsoft.com/office/powerpoint/2010/main" val="3237171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theme/theme1.xml><?xml version="1.0" encoding="utf-8"?>
<a:theme xmlns:a="http://schemas.openxmlformats.org/drawingml/2006/main" name="chessPresentation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2400" dirty="0" err="1" smtClean="0">
            <a:latin typeface="+mn-lt"/>
          </a:defRPr>
        </a:defPPr>
      </a:lstStyle>
    </a:tx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chessPresentationTemplate</Template>
  <TotalTime>3550</TotalTime>
  <Words>694</Words>
  <Application>Microsoft Office PowerPoint</Application>
  <PresentationFormat>On-screen Show (4:3)</PresentationFormat>
  <Paragraphs>48</Paragraphs>
  <Slides>4</Slides>
  <Notes>4</Notes>
  <HiddenSlides>0</HiddenSlides>
  <MMClips>2</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chessPresentationTemplate</vt:lpstr>
      <vt:lpstr>Towards Lab-Based MOOCs: Cyber-Physical Systems, Robotics, and Beyond</vt:lpstr>
      <vt:lpstr>EECS 149: Intro to Embedded Systems at UC Berkeley                  Lab on The “Hill-Climbing” Robot</vt:lpstr>
      <vt:lpstr>EECS149.1x: Cyber-Physical Systems on edX (May-June 2014) Virtual Lab: CyberSim + CPSGrader</vt:lpstr>
      <vt:lpstr>Key Statistics from EECS149.1x</vt:lpstr>
    </vt:vector>
  </TitlesOfParts>
  <Company>National Instruments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Virtualizing Cyber-Physical Systems: Bringing CPS to Online Education</dc:title>
  <dc:creator>Jeff C. Jensen</dc:creator>
  <cp:lastModifiedBy>Sanjit A. Seshia</cp:lastModifiedBy>
  <cp:revision>150</cp:revision>
  <dcterms:created xsi:type="dcterms:W3CDTF">2013-03-28T21:18:03Z</dcterms:created>
  <dcterms:modified xsi:type="dcterms:W3CDTF">2014-08-14T01:08:42Z</dcterms:modified>
</cp:coreProperties>
</file>

<file path=docProps/thumbnail.jpeg>
</file>